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5" r:id="rId1"/>
    <p:sldMasterId id="2147484017" r:id="rId2"/>
    <p:sldMasterId id="2147484041" r:id="rId3"/>
    <p:sldMasterId id="2147484053" r:id="rId4"/>
    <p:sldMasterId id="2147484065" r:id="rId5"/>
    <p:sldMasterId id="2147484077" r:id="rId6"/>
    <p:sldMasterId id="2147484089" r:id="rId7"/>
    <p:sldMasterId id="2147484101" r:id="rId8"/>
  </p:sldMasterIdLst>
  <p:notesMasterIdLst>
    <p:notesMasterId r:id="rId74"/>
  </p:notesMasterIdLst>
  <p:sldIdLst>
    <p:sldId id="256" r:id="rId9"/>
    <p:sldId id="305" r:id="rId10"/>
    <p:sldId id="306" r:id="rId11"/>
    <p:sldId id="296" r:id="rId12"/>
    <p:sldId id="340" r:id="rId13"/>
    <p:sldId id="346" r:id="rId14"/>
    <p:sldId id="353" r:id="rId15"/>
    <p:sldId id="315" r:id="rId16"/>
    <p:sldId id="351" r:id="rId17"/>
    <p:sldId id="349" r:id="rId18"/>
    <p:sldId id="348" r:id="rId19"/>
    <p:sldId id="297" r:id="rId20"/>
    <p:sldId id="300" r:id="rId21"/>
    <p:sldId id="299" r:id="rId22"/>
    <p:sldId id="344" r:id="rId23"/>
    <p:sldId id="357" r:id="rId24"/>
    <p:sldId id="322" r:id="rId25"/>
    <p:sldId id="318" r:id="rId26"/>
    <p:sldId id="319" r:id="rId27"/>
    <p:sldId id="320" r:id="rId28"/>
    <p:sldId id="325" r:id="rId29"/>
    <p:sldId id="327" r:id="rId30"/>
    <p:sldId id="341" r:id="rId31"/>
    <p:sldId id="345" r:id="rId32"/>
    <p:sldId id="258" r:id="rId33"/>
    <p:sldId id="272" r:id="rId34"/>
    <p:sldId id="273" r:id="rId35"/>
    <p:sldId id="274" r:id="rId36"/>
    <p:sldId id="262" r:id="rId37"/>
    <p:sldId id="329" r:id="rId38"/>
    <p:sldId id="312" r:id="rId39"/>
    <p:sldId id="330" r:id="rId40"/>
    <p:sldId id="263" r:id="rId41"/>
    <p:sldId id="332" r:id="rId42"/>
    <p:sldId id="359" r:id="rId43"/>
    <p:sldId id="360" r:id="rId44"/>
    <p:sldId id="365" r:id="rId45"/>
    <p:sldId id="364" r:id="rId46"/>
    <p:sldId id="323" r:id="rId47"/>
    <p:sldId id="324" r:id="rId48"/>
    <p:sldId id="333" r:id="rId49"/>
    <p:sldId id="342" r:id="rId50"/>
    <p:sldId id="275" r:id="rId51"/>
    <p:sldId id="265" r:id="rId52"/>
    <p:sldId id="277" r:id="rId53"/>
    <p:sldId id="334" r:id="rId54"/>
    <p:sldId id="287" r:id="rId55"/>
    <p:sldId id="276" r:id="rId56"/>
    <p:sldId id="366" r:id="rId57"/>
    <p:sldId id="289" r:id="rId58"/>
    <p:sldId id="336" r:id="rId59"/>
    <p:sldId id="335" r:id="rId60"/>
    <p:sldId id="267" r:id="rId61"/>
    <p:sldId id="268" r:id="rId62"/>
    <p:sldId id="269" r:id="rId63"/>
    <p:sldId id="280" r:id="rId64"/>
    <p:sldId id="304" r:id="rId65"/>
    <p:sldId id="291" r:id="rId66"/>
    <p:sldId id="331" r:id="rId67"/>
    <p:sldId id="293" r:id="rId68"/>
    <p:sldId id="303" r:id="rId69"/>
    <p:sldId id="308" r:id="rId70"/>
    <p:sldId id="310" r:id="rId71"/>
    <p:sldId id="311" r:id="rId72"/>
    <p:sldId id="338" r:id="rId73"/>
  </p:sldIdLst>
  <p:sldSz cx="12192000" cy="6858000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6600"/>
    <a:srgbClr val="FFCC66"/>
    <a:srgbClr val="FF9900"/>
    <a:srgbClr val="000099"/>
    <a:srgbClr val="FFFF99"/>
    <a:srgbClr val="FF7C80"/>
    <a:srgbClr val="000000"/>
    <a:srgbClr val="4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27" autoAdjust="0"/>
    <p:restoredTop sz="90339" autoAdjust="0"/>
  </p:normalViewPr>
  <p:slideViewPr>
    <p:cSldViewPr>
      <p:cViewPr varScale="1">
        <p:scale>
          <a:sx n="67" d="100"/>
          <a:sy n="67" d="100"/>
        </p:scale>
        <p:origin x="1296" y="53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9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16" Type="http://schemas.openxmlformats.org/officeDocument/2006/relationships/slide" Target="slides/slide8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7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noProof="0"/>
              <a:t>Fare clic per modificare gli stili del testo dello schema</a:t>
            </a:r>
          </a:p>
          <a:p>
            <a:pPr lvl="1"/>
            <a:r>
              <a:rPr lang="it-IT" altLang="it-IT" noProof="0"/>
              <a:t>Secondo livello</a:t>
            </a:r>
          </a:p>
          <a:p>
            <a:pPr lvl="2"/>
            <a:r>
              <a:rPr lang="it-IT" altLang="it-IT" noProof="0"/>
              <a:t>Terzo livello</a:t>
            </a:r>
          </a:p>
          <a:p>
            <a:pPr lvl="3"/>
            <a:r>
              <a:rPr lang="it-IT" altLang="it-IT" noProof="0"/>
              <a:t>Quarto livello</a:t>
            </a:r>
          </a:p>
          <a:p>
            <a:pPr lvl="4"/>
            <a:r>
              <a:rPr lang="it-IT" altLang="it-IT" noProof="0"/>
              <a:t>Quinto livello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4F1B74E-DEE7-473B-A7D5-B6FDCC1408A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926745A-4036-48E3-A778-C238E86D779F}" type="slidenum">
              <a:rPr lang="it-IT" altLang="it-IT" sz="1200" smtClean="0"/>
              <a:pPr/>
              <a:t>1</a:t>
            </a:fld>
            <a:endParaRPr lang="it-IT" altLang="it-IT" sz="120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B662568-7199-416F-BFE0-F1C856C3EDBE}" type="slidenum">
              <a:rPr lang="it-IT" altLang="it-IT" sz="1200" smtClean="0"/>
              <a:pPr/>
              <a:t>18</a:t>
            </a:fld>
            <a:endParaRPr lang="it-IT" altLang="it-IT" sz="120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6A64208-28C5-4CF9-88E1-DB808D44ACD9}" type="slidenum">
              <a:rPr lang="it-IT" altLang="it-IT" sz="1200" smtClean="0"/>
              <a:pPr/>
              <a:t>19</a:t>
            </a:fld>
            <a:endParaRPr lang="it-IT" altLang="it-IT" sz="120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it-IT" altLang="it-IT" dirty="0"/>
              <a:t>Secondo </a:t>
            </a:r>
            <a:r>
              <a:rPr lang="it-IT" altLang="it-IT" dirty="0" err="1"/>
              <a:t>Hegel</a:t>
            </a:r>
            <a:r>
              <a:rPr lang="it-IT" altLang="it-IT" dirty="0"/>
              <a:t> tutto si sviluppa mediante la sintesi degli opposti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5AA86E7-2F3A-4214-A934-66D88B647C10}" type="slidenum">
              <a:rPr lang="it-IT" altLang="it-IT" sz="1200" smtClean="0"/>
              <a:pPr/>
              <a:t>20</a:t>
            </a:fld>
            <a:endParaRPr lang="it-IT" altLang="it-IT" sz="120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5059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it-IT" altLang="it-IT"/>
              <a:t>Signori e Signore</a:t>
            </a:r>
          </a:p>
          <a:p>
            <a:pPr eaLnBrk="1" hangingPunct="1"/>
            <a:endParaRPr lang="it-IT" altLang="it-IT" sz="80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it-IT" altLang="it-IT"/>
              <a:t>Ecco a voi</a:t>
            </a:r>
          </a:p>
          <a:p>
            <a:pPr eaLnBrk="1" hangingPunct="1"/>
            <a:endParaRPr lang="it-IT" altLang="it-IT" sz="80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it-IT" altLang="it-IT"/>
              <a:t>La grande SAPIENZA UMANA</a:t>
            </a:r>
          </a:p>
          <a:p>
            <a:pPr eaLnBrk="1" hangingPunct="1"/>
            <a:endParaRPr lang="it-IT" altLang="it-IT"/>
          </a:p>
        </p:txBody>
      </p:sp>
      <p:sp>
        <p:nvSpPr>
          <p:cNvPr id="4506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8F1CE15-C59D-4AAB-89D4-C81129D04F61}" type="slidenum">
              <a:rPr lang="it-IT" altLang="it-IT" sz="1200" smtClean="0"/>
              <a:pPr/>
              <a:t>21</a:t>
            </a:fld>
            <a:endParaRPr lang="it-IT" altLang="it-IT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Socrate: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4F1B74E-DEE7-473B-A7D5-B6FDCC1408AF}" type="slidenum">
              <a:rPr lang="it-IT" altLang="it-IT" smtClean="0"/>
              <a:pPr>
                <a:defRPr/>
              </a:pPr>
              <a:t>24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419098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11 </a:t>
            </a:r>
            <a:r>
              <a:rPr lang="it-IT" dirty="0" err="1"/>
              <a:t>sett</a:t>
            </a:r>
            <a:r>
              <a:rPr lang="it-IT" dirty="0"/>
              <a:t> 2023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C3CDD-3E36-413F-8161-C6586C82459A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96621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C3757DA-93F1-48D7-9DDF-400632C1ABDE}" type="slidenum">
              <a:rPr lang="it-IT" altLang="it-IT" sz="1200" smtClean="0"/>
              <a:pPr/>
              <a:t>29</a:t>
            </a:fld>
            <a:endParaRPr lang="it-IT" altLang="it-IT" sz="120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53CBC95-309A-43BB-9752-43FE58013318}" type="slidenum">
              <a:rPr lang="it-IT" altLang="it-IT" sz="1200" smtClean="0"/>
              <a:pPr/>
              <a:t>30</a:t>
            </a:fld>
            <a:endParaRPr lang="it-IT" altLang="it-IT" sz="120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7135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53CBC95-309A-43BB-9752-43FE58013318}" type="slidenum">
              <a:rPr lang="it-IT" altLang="it-IT" sz="1200" smtClean="0"/>
              <a:pPr/>
              <a:t>31</a:t>
            </a:fld>
            <a:endParaRPr lang="it-IT" altLang="it-IT" sz="120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FENOMENO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F1B74E-DEE7-473B-A7D5-B6FDCC1408AF}" type="slidenum">
              <a:rPr lang="it-IT" altLang="it-IT" smtClean="0"/>
              <a:pPr>
                <a:defRPr/>
              </a:pPr>
              <a:t>32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44591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 sz="1200" dirty="0">
                <a:latin typeface="Arial" panose="020B0604020202020204" pitchFamily="34" charset="0"/>
                <a:cs typeface="Arial" panose="020B0604020202020204" pitchFamily="34" charset="0"/>
              </a:rPr>
              <a:t>L’ignoto crea angoscia, terrore, paura.</a:t>
            </a:r>
            <a:br>
              <a:rPr lang="it-IT" altLang="it-IT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1200" dirty="0">
                <a:latin typeface="Arial" panose="020B0604020202020204" pitchFamily="34" charset="0"/>
                <a:cs typeface="Arial" panose="020B0604020202020204" pitchFamily="34" charset="0"/>
              </a:rPr>
              <a:t>Si ha paura di quello che non si conosce,  non di quello che si conosce.</a:t>
            </a:r>
            <a:br>
              <a:rPr lang="it-IT" altLang="it-IT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it-IT" altLang="it-IT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1200" dirty="0">
                <a:latin typeface="Arial" panose="020B0604020202020204" pitchFamily="34" charset="0"/>
                <a:cs typeface="Arial" panose="020B0604020202020204" pitchFamily="34" charset="0"/>
              </a:rPr>
              <a:t>L’ignoto per eccellenza è la </a:t>
            </a:r>
            <a:r>
              <a:rPr lang="it-IT" alt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MORTE</a:t>
            </a:r>
            <a:r>
              <a:rPr lang="it-IT" altLang="it-IT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it-IT" altLang="it-IT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it-IT" altLang="it-IT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L’IGNOTO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4F1B74E-DEE7-473B-A7D5-B6FDCC1408AF}" type="slidenum">
              <a:rPr lang="it-IT" altLang="it-IT" smtClean="0"/>
              <a:pPr>
                <a:defRPr/>
              </a:pPr>
              <a:t>6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648549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F1B74E-DEE7-473B-A7D5-B6FDCC1408AF}" type="slidenum">
              <a:rPr lang="it-IT" altLang="it-IT" smtClean="0"/>
              <a:pPr>
                <a:defRPr/>
              </a:pPr>
              <a:t>33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175042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https://www.youtube.com/watch?v=0VFF7zY__z0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F1B74E-DEE7-473B-A7D5-B6FDCC1408AF}" type="slidenum">
              <a:rPr lang="it-IT" altLang="it-IT" smtClean="0"/>
              <a:pPr>
                <a:defRPr/>
              </a:pPr>
              <a:t>34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847428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F1E5AFA-46E3-47F8-92CF-D1157490DD15}" type="slidenum">
              <a:rPr lang="it-IT" altLang="it-IT" sz="1200" smtClean="0"/>
              <a:pPr/>
              <a:t>40</a:t>
            </a:fld>
            <a:endParaRPr lang="it-IT" altLang="it-IT" sz="120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Fra duemila anni questa frase potrebbe essere interpretata in questo modo: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F1B74E-DEE7-473B-A7D5-B6FDCC1408AF}" type="slidenum">
              <a:rPr lang="it-IT" altLang="it-IT" smtClean="0"/>
              <a:pPr>
                <a:defRPr/>
              </a:pPr>
              <a:t>41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904764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52A0D43-A693-413C-8CB1-F60247D5CC9C}" type="slidenum">
              <a:rPr lang="it-IT" altLang="it-IT" sz="1200" smtClean="0"/>
              <a:pPr/>
              <a:t>42</a:t>
            </a:fld>
            <a:endParaRPr lang="it-IT" altLang="it-IT" sz="120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ctr"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428892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52A0D43-A693-413C-8CB1-F60247D5CC9C}" type="slidenum">
              <a:rPr lang="it-IT" altLang="it-IT" sz="1200" smtClean="0"/>
              <a:pPr/>
              <a:t>43</a:t>
            </a:fld>
            <a:endParaRPr lang="it-IT" altLang="it-IT" sz="120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ctr" eaLnBrk="1" hangingPunct="1"/>
            <a:endParaRPr lang="it-IT" altLang="it-IT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B94F4A8-BB4E-4FA9-BCBD-C3B701D9DCC3}" type="slidenum">
              <a:rPr lang="it-IT" altLang="it-IT" sz="1200" smtClean="0"/>
              <a:pPr/>
              <a:t>55</a:t>
            </a:fld>
            <a:endParaRPr lang="it-IT" altLang="it-IT" sz="120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5AA86E7-2F3A-4214-A934-66D88B647C10}" type="slidenum">
              <a:rPr lang="it-IT" altLang="it-IT" sz="1200" smtClean="0"/>
              <a:pPr/>
              <a:t>59</a:t>
            </a:fld>
            <a:endParaRPr lang="it-IT" altLang="it-IT" sz="120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it-IT" altLang="it-IT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02777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Tuttavia l’umanità è </a:t>
            </a:r>
            <a:r>
              <a:rPr lang="it-IT" alt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attratta dall’ignoto</a:t>
            </a:r>
            <a:r>
              <a:rPr lang="it-IT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it-IT" altLang="it-IT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lo vuole conoscere, lo incuriosisce.</a:t>
            </a:r>
            <a:br>
              <a:rPr lang="it-IT" altLang="it-IT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it-IT" alt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curiosità </a:t>
            </a:r>
            <a:r>
              <a:rPr lang="it-IT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crea </a:t>
            </a:r>
            <a:r>
              <a:rPr lang="it-IT" alt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domande</a:t>
            </a:r>
            <a:r>
              <a:rPr lang="it-IT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che desiderano delle </a:t>
            </a:r>
            <a:r>
              <a:rPr lang="it-IT" alt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risposte</a:t>
            </a:r>
            <a:r>
              <a:rPr lang="it-IT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br>
              <a:rPr lang="it-IT" altLang="it-IT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it-IT" altLang="it-IT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1200" dirty="0">
                <a:latin typeface="Arial" panose="020B0604020202020204" pitchFamily="34" charset="0"/>
                <a:cs typeface="Arial" panose="020B0604020202020204" pitchFamily="34" charset="0"/>
              </a:rPr>
              <a:t>Le risposte creano una nuova </a:t>
            </a:r>
            <a:r>
              <a:rPr lang="it-IT" alt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meraviglia</a:t>
            </a:r>
            <a:r>
              <a:rPr lang="it-IT" altLang="it-IT" sz="1200" dirty="0">
                <a:latin typeface="Arial" panose="020B0604020202020204" pitchFamily="34" charset="0"/>
                <a:cs typeface="Arial" panose="020B0604020202020204" pitchFamily="34" charset="0"/>
              </a:rPr>
              <a:t>, la quale stimola a nuove curiosità, </a:t>
            </a:r>
            <a:br>
              <a:rPr lang="it-IT" altLang="it-IT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1200" dirty="0">
                <a:latin typeface="Arial" panose="020B0604020202020204" pitchFamily="34" charset="0"/>
                <a:cs typeface="Arial" panose="020B0604020202020204" pitchFamily="34" charset="0"/>
              </a:rPr>
              <a:t>a sua volta a nuove domande e a nuove risposte, fino all’infinito…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4F1B74E-DEE7-473B-A7D5-B6FDCC1408AF}" type="slidenum">
              <a:rPr lang="it-IT" altLang="it-IT" smtClean="0"/>
              <a:pPr>
                <a:defRPr/>
              </a:pPr>
              <a:t>7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072434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9670E4B-ACE1-4CD0-BB49-A789DE383F5F}" type="slidenum">
              <a:rPr lang="it-IT" altLang="it-IT" sz="1200" smtClean="0"/>
              <a:pPr/>
              <a:t>8</a:t>
            </a:fld>
            <a:endParaRPr lang="it-IT" altLang="it-IT" sz="120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 sz="1200" dirty="0">
                <a:latin typeface="Arial" panose="020B0604020202020204" pitchFamily="34" charset="0"/>
                <a:cs typeface="Arial" panose="020B0604020202020204" pitchFamily="34" charset="0"/>
              </a:rPr>
              <a:t>L’uomo è anche l’unico animale </a:t>
            </a:r>
            <a:br>
              <a:rPr lang="it-IT" altLang="it-IT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1200" dirty="0">
                <a:latin typeface="Arial" panose="020B0604020202020204" pitchFamily="34" charset="0"/>
                <a:cs typeface="Arial" panose="020B0604020202020204" pitchFamily="34" charset="0"/>
              </a:rPr>
              <a:t>che non scappa davanti al fuoco, </a:t>
            </a:r>
            <a:br>
              <a:rPr lang="it-IT" altLang="it-IT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1200" dirty="0">
                <a:latin typeface="Arial" panose="020B0604020202020204" pitchFamily="34" charset="0"/>
                <a:cs typeface="Arial" panose="020B0604020202020204" pitchFamily="34" charset="0"/>
              </a:rPr>
              <a:t>lo vuole spegnere</a:t>
            </a:r>
            <a:br>
              <a:rPr lang="it-IT" altLang="it-IT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o addirittura ricrearlo per scaldarsi quando fa freddo.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4F1B74E-DEE7-473B-A7D5-B6FDCC1408AF}" type="slidenum">
              <a:rPr lang="it-IT" altLang="it-IT" smtClean="0"/>
              <a:pPr>
                <a:defRPr/>
              </a:pPr>
              <a:t>10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810001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 sz="1200" dirty="0">
                <a:latin typeface="Arial" panose="020B0604020202020204" pitchFamily="34" charset="0"/>
                <a:cs typeface="Arial" panose="020B0604020202020204" pitchFamily="34" charset="0"/>
              </a:rPr>
              <a:t>L’uomo è anche l’unico animale </a:t>
            </a:r>
            <a:br>
              <a:rPr lang="it-IT" altLang="it-IT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1200" dirty="0">
                <a:latin typeface="Arial" panose="020B0604020202020204" pitchFamily="34" charset="0"/>
                <a:cs typeface="Arial" panose="020B0604020202020204" pitchFamily="34" charset="0"/>
              </a:rPr>
              <a:t>che non scappa davanti al fuoco, </a:t>
            </a:r>
            <a:br>
              <a:rPr lang="it-IT" altLang="it-IT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1200" dirty="0">
                <a:latin typeface="Arial" panose="020B0604020202020204" pitchFamily="34" charset="0"/>
                <a:cs typeface="Arial" panose="020B0604020202020204" pitchFamily="34" charset="0"/>
              </a:rPr>
              <a:t>lo vuole spegnere</a:t>
            </a:r>
            <a:br>
              <a:rPr lang="it-IT" altLang="it-IT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o addirittura ricrearlo per scaldarsi quando fa freddo.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4F1B74E-DEE7-473B-A7D5-B6FDCC1408AF}" type="slidenum">
              <a:rPr lang="it-IT" altLang="it-IT" smtClean="0"/>
              <a:pPr>
                <a:defRPr/>
              </a:pPr>
              <a:t>11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362791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SAPERE è PPOTERE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0F4D5-AF95-4493-A81D-C30C0F454BF4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08324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lnSpc>
                <a:spcPct val="200000"/>
              </a:lnSpc>
            </a:pP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Occorre </a:t>
            </a:r>
            <a:r>
              <a:rPr lang="it-IT" sz="1100" b="1" dirty="0">
                <a:latin typeface="Arial" panose="020B0604020202020204" pitchFamily="34" charset="0"/>
                <a:cs typeface="Arial" panose="020B0604020202020204" pitchFamily="34" charset="0"/>
              </a:rPr>
              <a:t>liberarci </a:t>
            </a: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dal </a:t>
            </a:r>
            <a:r>
              <a:rPr lang="it-IT" sz="1100" b="1" dirty="0">
                <a:latin typeface="Arial" panose="020B0604020202020204" pitchFamily="34" charset="0"/>
                <a:cs typeface="Arial" panose="020B0604020202020204" pitchFamily="34" charset="0"/>
              </a:rPr>
              <a:t>CARCERE </a:t>
            </a:r>
            <a:r>
              <a:rPr lang="it-IT" sz="1100" dirty="0">
                <a:cs typeface="Arial" panose="020B0604020202020204" pitchFamily="34" charset="0"/>
              </a:rPr>
              <a:t>dell’</a:t>
            </a:r>
            <a:r>
              <a:rPr lang="it-IT" sz="1100" b="1" dirty="0">
                <a:cs typeface="Arial" panose="020B0604020202020204" pitchFamily="34" charset="0"/>
              </a:rPr>
              <a:t>IGNORANZA</a:t>
            </a:r>
          </a:p>
          <a:p>
            <a:pPr algn="ctr">
              <a:lnSpc>
                <a:spcPct val="200000"/>
              </a:lnSpc>
            </a:pPr>
            <a:r>
              <a:rPr lang="it-IT" sz="1100" dirty="0">
                <a:cs typeface="Arial" panose="020B0604020202020204" pitchFamily="34" charset="0"/>
              </a:rPr>
              <a:t>che ci rende </a:t>
            </a:r>
            <a:r>
              <a:rPr lang="it-IT" sz="1050" b="1" dirty="0">
                <a:latin typeface="Arial" panose="020B0604020202020204" pitchFamily="34" charset="0"/>
                <a:cs typeface="Arial" panose="020B0604020202020204" pitchFamily="34" charset="0"/>
              </a:rPr>
              <a:t>dipendenti </a:t>
            </a:r>
            <a:r>
              <a:rPr lang="it-IT" sz="1050" dirty="0">
                <a:latin typeface="Arial" panose="020B0604020202020204" pitchFamily="34" charset="0"/>
                <a:cs typeface="Arial" panose="020B0604020202020204" pitchFamily="34" charset="0"/>
              </a:rPr>
              <a:t>dai</a:t>
            </a:r>
            <a:r>
              <a:rPr lang="it-IT" sz="1050" b="1" dirty="0">
                <a:latin typeface="Arial" panose="020B0604020202020204" pitchFamily="34" charset="0"/>
                <a:cs typeface="Arial" panose="020B0604020202020204" pitchFamily="34" charset="0"/>
              </a:rPr>
              <a:t> POTENTI</a:t>
            </a:r>
            <a:endParaRPr lang="it-IT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4F1B74E-DEE7-473B-A7D5-B6FDCC1408AF}" type="slidenum">
              <a:rPr lang="it-IT" altLang="it-IT" smtClean="0"/>
              <a:pPr>
                <a:defRPr/>
              </a:pPr>
              <a:t>16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004822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B13C849-3DF0-4213-B8A2-1E42BAD54252}" type="slidenum">
              <a:rPr lang="it-IT" altLang="it-IT" sz="1200" smtClean="0"/>
              <a:pPr/>
              <a:t>17</a:t>
            </a:fld>
            <a:endParaRPr lang="it-IT" altLang="it-IT" sz="120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17BCE9-6503-44A0-943D-E41461B4C539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81103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44D59F-E11A-4AA8-BD6D-1D1DFCFD8126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1497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F0E6C8-E6A0-4713-B2CE-7D5933DABDED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038241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2BD122-5555-425D-A71F-AEB669EA855F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701542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88FACB-B5C9-46E9-A1A3-912D571C9000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967722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598748-58D6-453F-A256-1F90C74D425E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24280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1D11D0-12A0-48F0-A8A0-77FFD3CAC95D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612469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EEAD87-4B4F-444C-9072-C63B8A8F3E5B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447654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A9B54D-2FC4-4A08-8C0C-6D03FB9A966C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622685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371F35-9567-4A2F-A4DF-B86DBC8F8894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489025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249643-72CE-4FEE-88EE-83E1A1D21E7A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68745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B9E997-C911-48C4-8082-17717A872BEF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26794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9E2505-ED21-41C3-A4FB-60354FAFEFFB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661923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3318FB-6A3E-497D-AAC3-1521DA52B895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075159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00C486-DED8-4D98-8D1F-0E36A9445BFB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431280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4A65B8-8160-4678-B124-ADF9B1DD09D4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317357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44616B-EEFE-43BE-9957-5D3A68EF0308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556922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23172A-5966-48A5-83F7-FC26A83D1A33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294179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0BE94B-71AF-4939-A56D-881188FE3047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928123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8D6F77-69F4-44C9-AE67-1891BDB1BCE2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561166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7C8963-9EF3-40A7-A65B-FD1A9B968837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225758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E16F6A-B603-42C3-9962-FA482EBF6C11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89108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278C37-8332-44AE-B776-CC55CDA01D1D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148106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56EDB8-327E-4795-9F33-D66FEC6CB263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961973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3056D3-51F3-43CB-889A-309807840F1E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780334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D31C74-224E-4B35-A73C-4A968ABA2FC4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914493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19DFAC-F3DA-4241-B466-16B939811273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556217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341C30-C287-40D2-A544-6E4A0E9B79FE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375844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FA624C-94B7-42C7-8CB2-9F81FFDB7F43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01541366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736428-D618-4841-B54B-526DF891AFFF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43956769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CEDA7D-87A5-4A2A-BC31-42DE9F6C8274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46298858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FE928D-7DDA-43F4-9D00-4ED1227B4B7A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48054060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7A13B8-29EC-4045-9411-1BECD3F5CFCA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753755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955C1E-1766-457A-AC87-7B2A3DB12C48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530490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A280C8-A017-4E13-A918-1A45D62837D8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267862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5D8754-3823-4BA0-94E3-FDE98207596F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52416492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0158FD-46E2-466A-852F-62A40109C6F7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80294028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A79C0C-22D9-4909-9CEA-39A06369B9B2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84541082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C934B-D07F-4C3B-B964-B403F88B3A56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96314016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750BE3-F434-4FF3-8081-9EF5FE08C0AD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723437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379449-4AF4-4A78-95F8-C525CCF343B6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04907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45CF27-8B23-47F3-A4A6-AE8B7A231FF0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968951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58D58D-57F5-4FFB-A628-F602746C3596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37054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7F088F-5BAD-445E-BF26-43F040C9FE0D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32079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33FDDB-B6EE-4D5B-A27C-E7EE3200AC1C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1675773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9FAB2D-6876-4758-ACCE-66EB344AACFD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366362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CF024A-8B45-4E42-B7B7-71DC717FD3F6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709891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B88C75-EEC6-4A74-84F9-258E8EAD64DC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854654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1BA306-289A-436E-8045-B3CAD4804DDF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521166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E67D21-D1FE-415B-AADD-0F34E3B08BA7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499617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0E2738-7FE8-4800-A4AB-BBAE49DE71E0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533094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C4ED20-5C8E-45AA-BFDF-5862671DE58F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28905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3010F9-E0EF-430B-B47E-7D7B529B7D9B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708236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D1C653-228D-4DDB-9CD9-E150859022AD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861387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E02C8E-02A1-4677-A8BB-A0A548960042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05632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DC9B37-6EE9-425F-828E-71132A8CB051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0829207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7D0F7D-2DC2-45A9-B32D-A4545E253701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618797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5B9820-95BD-4F7A-AF8E-1BEBCB44077C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2908091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597E3A-0672-4389-A3E3-0F0AAE77F732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273943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019ADF-7397-452E-8473-FE5315491A75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6471283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37EA1B-00A7-42C2-A546-CEA0F1379752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8038442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1AABB6-E6BB-473B-A01B-2DEA0CB973AC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997617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519425-4484-4B04-ACA6-C0C24E4B4946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3278090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3C60A8-861C-4DA3-910F-10026F04B1ED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0103449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FAC0FA-877B-485D-913C-1D22D7FDBA03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509692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12BA45-DED5-44BF-A5CD-1A86D91E8F55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05517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E4F57F-6759-44C8-BA69-D2B21DE8BD28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2473549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1D8C90-D0E9-45C7-9FC9-1E82F0E4D142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4699966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6AA79-EAA5-4DDF-A04D-E98873C6B67E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670312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28F8E5-C334-47DF-914C-0EE2BB6E1982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1972866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9704D3-87B7-47DD-B6EA-A69501A9C7AF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8480412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870AFF-CAD9-4D0B-8884-EC4C9A8D34BA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86687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1BB38B-4008-4A81-95EF-5FD623C49393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7765887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50F93F-2CB0-4960-B3C0-65A8AD3F8492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9944506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1F4486-E325-4448-B311-54AACBE49B9F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8775660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A342BA-4068-4DBE-8396-C396D1C1860E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4689552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786580-94E5-473C-A6D9-7F47AF7E9C66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78318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EEE007-19E4-4EC9-819A-672208CFCBA7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4931137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786591-6254-4CD9-BE46-93986A1BBF9A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1937510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9E7395-2ECC-4D08-A431-08BD0EC2D203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2537950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C60AC7-D942-41CF-B0CF-1D4E1E08E143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9390519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2AD8CC-55AB-4469-8164-C52448A6C2AF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2417921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21AB4E-AEFD-49AD-B0C2-779DA282EB51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4415041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7A989D-BF02-41BC-95B8-B96978818759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6779613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05846F-96AB-418E-AA50-371A32C3134B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2124484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EF42BE-CFA5-49B3-824E-3F1DBBB7A627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0573388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E34210-C8AE-4A35-A7A2-B668AA6B93FC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63237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9F9B26-31E1-44C2-8428-7C258CDE1620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47346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B8C84AB-8157-4000-B505-EA167097E11A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28234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  <p:sldLayoutId id="21474840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B8C84AB-8157-4000-B505-EA167097E11A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4731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8" r:id="rId1"/>
    <p:sldLayoutId id="2147484019" r:id="rId2"/>
    <p:sldLayoutId id="2147484020" r:id="rId3"/>
    <p:sldLayoutId id="2147484021" r:id="rId4"/>
    <p:sldLayoutId id="2147484022" r:id="rId5"/>
    <p:sldLayoutId id="2147484023" r:id="rId6"/>
    <p:sldLayoutId id="2147484024" r:id="rId7"/>
    <p:sldLayoutId id="2147484025" r:id="rId8"/>
    <p:sldLayoutId id="2147484026" r:id="rId9"/>
    <p:sldLayoutId id="2147484027" r:id="rId10"/>
    <p:sldLayoutId id="21474840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B8C84AB-8157-4000-B505-EA167097E11A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72429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  <p:sldLayoutId id="2147484047" r:id="rId6"/>
    <p:sldLayoutId id="2147484048" r:id="rId7"/>
    <p:sldLayoutId id="2147484049" r:id="rId8"/>
    <p:sldLayoutId id="2147484050" r:id="rId9"/>
    <p:sldLayoutId id="2147484051" r:id="rId10"/>
    <p:sldLayoutId id="21474840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B8C84AB-8157-4000-B505-EA167097E11A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44139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4" r:id="rId1"/>
    <p:sldLayoutId id="2147484055" r:id="rId2"/>
    <p:sldLayoutId id="2147484056" r:id="rId3"/>
    <p:sldLayoutId id="2147484057" r:id="rId4"/>
    <p:sldLayoutId id="2147484058" r:id="rId5"/>
    <p:sldLayoutId id="2147484059" r:id="rId6"/>
    <p:sldLayoutId id="2147484060" r:id="rId7"/>
    <p:sldLayoutId id="2147484061" r:id="rId8"/>
    <p:sldLayoutId id="2147484062" r:id="rId9"/>
    <p:sldLayoutId id="2147484063" r:id="rId10"/>
    <p:sldLayoutId id="2147484064" r:id="rId11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B8C84AB-8157-4000-B505-EA167097E11A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6689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6" r:id="rId1"/>
    <p:sldLayoutId id="2147484067" r:id="rId2"/>
    <p:sldLayoutId id="2147484068" r:id="rId3"/>
    <p:sldLayoutId id="2147484069" r:id="rId4"/>
    <p:sldLayoutId id="2147484070" r:id="rId5"/>
    <p:sldLayoutId id="2147484071" r:id="rId6"/>
    <p:sldLayoutId id="2147484072" r:id="rId7"/>
    <p:sldLayoutId id="2147484073" r:id="rId8"/>
    <p:sldLayoutId id="2147484074" r:id="rId9"/>
    <p:sldLayoutId id="2147484075" r:id="rId10"/>
    <p:sldLayoutId id="21474840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5C50652-3127-4121-AB65-950CC204E416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91588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8" r:id="rId1"/>
    <p:sldLayoutId id="2147484079" r:id="rId2"/>
    <p:sldLayoutId id="2147484080" r:id="rId3"/>
    <p:sldLayoutId id="2147484081" r:id="rId4"/>
    <p:sldLayoutId id="2147484082" r:id="rId5"/>
    <p:sldLayoutId id="2147484083" r:id="rId6"/>
    <p:sldLayoutId id="2147484084" r:id="rId7"/>
    <p:sldLayoutId id="2147484085" r:id="rId8"/>
    <p:sldLayoutId id="2147484086" r:id="rId9"/>
    <p:sldLayoutId id="2147484087" r:id="rId10"/>
    <p:sldLayoutId id="21474840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BB76547-DB54-40D9-AD59-2BFAE6096D33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83557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0" r:id="rId1"/>
    <p:sldLayoutId id="2147484091" r:id="rId2"/>
    <p:sldLayoutId id="2147484092" r:id="rId3"/>
    <p:sldLayoutId id="2147484093" r:id="rId4"/>
    <p:sldLayoutId id="2147484094" r:id="rId5"/>
    <p:sldLayoutId id="2147484095" r:id="rId6"/>
    <p:sldLayoutId id="2147484096" r:id="rId7"/>
    <p:sldLayoutId id="2147484097" r:id="rId8"/>
    <p:sldLayoutId id="2147484098" r:id="rId9"/>
    <p:sldLayoutId id="2147484099" r:id="rId10"/>
    <p:sldLayoutId id="21474841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C7C0C1A-D137-4DFD-BD84-A70C7DDE96E6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37932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  <p:sldLayoutId id="2147484106" r:id="rId5"/>
    <p:sldLayoutId id="2147484107" r:id="rId6"/>
    <p:sldLayoutId id="2147484108" r:id="rId7"/>
    <p:sldLayoutId id="2147484109" r:id="rId8"/>
    <p:sldLayoutId id="2147484110" r:id="rId9"/>
    <p:sldLayoutId id="2147484111" r:id="rId10"/>
    <p:sldLayoutId id="2147484112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angolopsicologia.com/frasi-di-socrate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www.youtube.com/shorts/chIYR4GWRTA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1.xml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0VFF7zY__z0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hyperlink" Target="https://www.uccronline.it/2018/07/19/il-prete-lemaitre-padre-del-big-bang-cambio-la-mente-di-albert-einstein/" TargetMode="External"/><Relationship Id="rId1" Type="http://schemas.openxmlformats.org/officeDocument/2006/relationships/slideLayout" Target="../slideLayouts/slideLayout51.xml"/><Relationship Id="rId5" Type="http://schemas.openxmlformats.org/officeDocument/2006/relationships/hyperlink" Target="https://www.youtube.com/watch?v=Lbn17HYIwXc" TargetMode="External"/><Relationship Id="rId4" Type="http://schemas.openxmlformats.org/officeDocument/2006/relationships/hyperlink" Target="https://www.youtube.com/watch?v=1oeZzB5EdtU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0.png"/><Relationship Id="rId7" Type="http://schemas.microsoft.com/office/2007/relationships/hdphoto" Target="../media/hdphoto4.wd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jpg"/><Relationship Id="rId4" Type="http://schemas.openxmlformats.org/officeDocument/2006/relationships/image" Target="../media/image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45000"/>
                <a:lumOff val="55000"/>
              </a:schemeClr>
            </a:gs>
            <a:gs pos="83000">
              <a:schemeClr val="accent5">
                <a:lumMod val="5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2209007" y="260350"/>
            <a:ext cx="7954962" cy="2520578"/>
          </a:xfrm>
          <a:solidFill>
            <a:schemeClr val="bg1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it-IT" altLang="it-IT" b="1" dirty="0">
                <a:latin typeface="Arial" panose="020B0604020202020204" pitchFamily="34" charset="0"/>
                <a:cs typeface="Arial" panose="020B0604020202020204" pitchFamily="34" charset="0"/>
              </a:rPr>
              <a:t>Scienza </a:t>
            </a:r>
            <a:r>
              <a:rPr lang="it-IT" altLang="it-IT" b="1">
                <a:latin typeface="Arial" panose="020B0604020202020204" pitchFamily="34" charset="0"/>
                <a:cs typeface="Arial" panose="020B0604020202020204" pitchFamily="34" charset="0"/>
              </a:rPr>
              <a:t>e fede:</a:t>
            </a:r>
            <a:br>
              <a:rPr lang="it-IT" altLang="it-IT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b="1" dirty="0">
                <a:latin typeface="Arial" panose="020B0604020202020204" pitchFamily="34" charset="0"/>
                <a:cs typeface="Arial" panose="020B0604020202020204" pitchFamily="34" charset="0"/>
              </a:rPr>
              <a:t>dai problemi al mito</a:t>
            </a:r>
            <a:br>
              <a:rPr lang="it-IT" altLang="it-IT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it-IT" altLang="it-IT" sz="2400" b="1" dirty="0">
              <a:latin typeface="Comic Sans MS" panose="030F0702030302020204" pitchFamily="66" charset="0"/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028032" y="3168650"/>
            <a:ext cx="8135937" cy="2448842"/>
          </a:xfrm>
          <a:ln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marL="0" indent="0" algn="ctr" eaLnBrk="1" hangingPunct="1">
              <a:buNone/>
            </a:pPr>
            <a:endParaRPr lang="it-IT" altLang="it-IT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hangingPunct="1">
              <a:buNone/>
            </a:pPr>
            <a:r>
              <a:rPr lang="it-IT" altLang="it-IT" sz="4000" dirty="0">
                <a:solidFill>
                  <a:schemeClr val="bg1"/>
                </a:solidFill>
              </a:rPr>
              <a:t>Piano di lavoro realizzato da</a:t>
            </a:r>
          </a:p>
          <a:p>
            <a:pPr marL="0" indent="0" algn="ctr" eaLnBrk="1" hangingPunct="1">
              <a:buNone/>
            </a:pPr>
            <a:endParaRPr lang="it-IT" altLang="it-IT" sz="800" dirty="0">
              <a:solidFill>
                <a:schemeClr val="bg1"/>
              </a:solidFill>
            </a:endParaRPr>
          </a:p>
          <a:p>
            <a:pPr marL="0" indent="0" algn="ctr" eaLnBrk="1" hangingPunct="1">
              <a:buNone/>
            </a:pPr>
            <a:r>
              <a:rPr lang="it-IT" altLang="it-IT" sz="4000" b="1" dirty="0">
                <a:solidFill>
                  <a:schemeClr val="bg1"/>
                </a:solidFill>
              </a:rPr>
              <a:t>Claudio Gobbetti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839416" y="6005214"/>
            <a:ext cx="2929007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it-IT" altLang="it-IT" sz="1800" dirty="0"/>
              <a:t>Aggiornato al </a:t>
            </a:r>
            <a:r>
              <a:rPr lang="it-IT" altLang="it-IT" sz="1800" b="1" dirty="0"/>
              <a:t>29 ott.</a:t>
            </a:r>
            <a:r>
              <a:rPr lang="it-IT" altLang="it-IT" sz="1800" dirty="0"/>
              <a:t> </a:t>
            </a:r>
            <a:r>
              <a:rPr lang="it-IT" altLang="it-IT" sz="1800" b="1" dirty="0"/>
              <a:t>2023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fiamma, calore, fuoco, natura&#10;&#10;Descrizione generata automaticamente">
            <a:extLst>
              <a:ext uri="{FF2B5EF4-FFF2-40B4-BE49-F238E27FC236}">
                <a16:creationId xmlns:a16="http://schemas.microsoft.com/office/drawing/2014/main" id="{60EC35AE-6ADA-1C3B-86DF-415B6F3751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760" y="332656"/>
            <a:ext cx="4229100" cy="238125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F3F06021-CB7B-296C-756C-56946D75626F}"/>
              </a:ext>
            </a:extLst>
          </p:cNvPr>
          <p:cNvSpPr txBox="1"/>
          <p:nvPr/>
        </p:nvSpPr>
        <p:spPr>
          <a:xfrm>
            <a:off x="839416" y="2996952"/>
            <a:ext cx="10513168" cy="1909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it-IT" altLang="it-IT" sz="3200" dirty="0">
                <a:solidFill>
                  <a:schemeClr val="bg1"/>
                </a:solidFill>
                <a:cs typeface="Arial" panose="020B0604020202020204" pitchFamily="34" charset="0"/>
              </a:rPr>
              <a:t>ATTENZIONE </a:t>
            </a:r>
          </a:p>
          <a:p>
            <a:pPr algn="ctr">
              <a:lnSpc>
                <a:spcPct val="200000"/>
              </a:lnSpc>
            </a:pPr>
            <a:r>
              <a:rPr lang="it-IT" altLang="it-IT" sz="3200" dirty="0">
                <a:solidFill>
                  <a:schemeClr val="bg1"/>
                </a:solidFill>
                <a:cs typeface="Arial" panose="020B0604020202020204" pitchFamily="34" charset="0"/>
              </a:rPr>
              <a:t>Tutti gli animali davanti al fuoco scappano!</a:t>
            </a:r>
            <a:endParaRPr lang="it-IT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452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4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fiamma, calore, fuoco, natura&#10;&#10;Descrizione generata automaticamente">
            <a:extLst>
              <a:ext uri="{FF2B5EF4-FFF2-40B4-BE49-F238E27FC236}">
                <a16:creationId xmlns:a16="http://schemas.microsoft.com/office/drawing/2014/main" id="{60EC35AE-6ADA-1C3B-86DF-415B6F3751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760" y="332656"/>
            <a:ext cx="4229100" cy="238125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F3F06021-CB7B-296C-756C-56946D75626F}"/>
              </a:ext>
            </a:extLst>
          </p:cNvPr>
          <p:cNvSpPr txBox="1"/>
          <p:nvPr/>
        </p:nvSpPr>
        <p:spPr>
          <a:xfrm>
            <a:off x="551384" y="3140968"/>
            <a:ext cx="11089232" cy="24826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altLang="it-IT" sz="3600" dirty="0">
                <a:solidFill>
                  <a:schemeClr val="bg1"/>
                </a:solidFill>
                <a:cs typeface="Arial" panose="020B0604020202020204" pitchFamily="34" charset="0"/>
              </a:rPr>
              <a:t>L’</a:t>
            </a:r>
            <a:r>
              <a:rPr lang="it-IT" altLang="it-IT" sz="3600" b="1" dirty="0">
                <a:solidFill>
                  <a:schemeClr val="bg1"/>
                </a:solidFill>
                <a:cs typeface="Arial" panose="020B0604020202020204" pitchFamily="34" charset="0"/>
              </a:rPr>
              <a:t>UOMO</a:t>
            </a:r>
            <a:r>
              <a:rPr lang="it-IT" altLang="it-IT" sz="3600" dirty="0">
                <a:solidFill>
                  <a:schemeClr val="bg1"/>
                </a:solidFill>
                <a:cs typeface="Arial" panose="020B0604020202020204" pitchFamily="34" charset="0"/>
              </a:rPr>
              <a:t> è anche l’unico animale </a:t>
            </a:r>
            <a:br>
              <a:rPr lang="it-IT" altLang="it-IT" sz="3600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it-IT" altLang="it-IT" sz="3600" dirty="0">
                <a:solidFill>
                  <a:schemeClr val="bg1"/>
                </a:solidFill>
                <a:cs typeface="Arial" panose="020B0604020202020204" pitchFamily="34" charset="0"/>
              </a:rPr>
              <a:t>che lo vuole dominare, lo vuole spegnere</a:t>
            </a:r>
            <a:br>
              <a:rPr lang="it-IT" altLang="it-IT" sz="3600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it-IT" altLang="it-IT" sz="3600" dirty="0">
                <a:solidFill>
                  <a:schemeClr val="bg1"/>
                </a:solidFill>
                <a:cs typeface="Arial" panose="020B0604020202020204" pitchFamily="34" charset="0"/>
              </a:rPr>
              <a:t> o addirittura ricrearlo per scaldarsi quando fa freddo.</a:t>
            </a:r>
            <a:endParaRPr lang="it-IT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42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43980" y="788876"/>
            <a:ext cx="10104040" cy="5280248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66000">
                <a:srgbClr val="FF7C80"/>
              </a:gs>
              <a:gs pos="17000">
                <a:schemeClr val="accent1">
                  <a:lumMod val="20000"/>
                  <a:lumOff val="80000"/>
                </a:schemeClr>
              </a:gs>
              <a:gs pos="100000">
                <a:srgbClr val="FFCC66"/>
              </a:gs>
            </a:gsLst>
            <a:lin ang="5400000" scaled="1"/>
          </a:gradFill>
        </p:spPr>
        <p:txBody>
          <a:bodyPr/>
          <a:lstStyle/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Alcuni sostengono che la sapienza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si sviluppa dalla capacità di dubitare.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endParaRPr lang="it-IT" altLang="it-IT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5400" b="1" dirty="0">
                <a:latin typeface="Arial" panose="020B0604020202020204" pitchFamily="34" charset="0"/>
                <a:cs typeface="Arial" panose="020B0604020202020204" pitchFamily="34" charset="0"/>
              </a:rPr>
              <a:t>Aristotele</a:t>
            </a:r>
            <a:r>
              <a:rPr lang="it-IT" altLang="it-IT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affermò che la </a:t>
            </a:r>
            <a:r>
              <a:rPr lang="it-IT" altLang="it-IT" b="1" dirty="0">
                <a:latin typeface="Arial" panose="020B0604020202020204" pitchFamily="34" charset="0"/>
                <a:cs typeface="Arial" panose="020B0604020202020204" pitchFamily="34" charset="0"/>
              </a:rPr>
              <a:t>Sapienza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 nasce dalla </a:t>
            </a:r>
            <a:r>
              <a:rPr lang="it-IT" altLang="it-IT" b="1" dirty="0">
                <a:latin typeface="Arial" panose="020B0604020202020204" pitchFamily="34" charset="0"/>
                <a:cs typeface="Arial" panose="020B0604020202020204" pitchFamily="34" charset="0"/>
              </a:rPr>
              <a:t>Meraviglia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3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23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23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0"/>
                                        <p:tgtEl>
                                          <p:spTgt spid="223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60000">
              <a:schemeClr val="bg1"/>
            </a:gs>
            <a:gs pos="78280">
              <a:srgbClr val="FFD08A"/>
            </a:gs>
            <a:gs pos="45000">
              <a:schemeClr val="accent1">
                <a:lumMod val="20000"/>
                <a:lumOff val="80000"/>
              </a:schemeClr>
            </a:gs>
            <a:gs pos="100000">
              <a:srgbClr val="FF9900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03412" y="566552"/>
            <a:ext cx="10585176" cy="5724897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1"/>
              </a:gs>
              <a:gs pos="0">
                <a:schemeClr val="accent1">
                  <a:lumMod val="20000"/>
                  <a:lumOff val="80000"/>
                </a:schemeClr>
              </a:gs>
              <a:gs pos="100000">
                <a:srgbClr val="FF9900"/>
              </a:gs>
            </a:gsLst>
            <a:lin ang="5400000" scaled="1"/>
          </a:gradFill>
        </p:spPr>
        <p:txBody>
          <a:bodyPr>
            <a:normAutofit fontScale="77500" lnSpcReduction="20000"/>
          </a:bodyPr>
          <a:lstStyle/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3600" dirty="0">
                <a:latin typeface="Arial" panose="020B0604020202020204" pitchFamily="34" charset="0"/>
                <a:cs typeface="Arial" panose="020B0604020202020204" pitchFamily="34" charset="0"/>
              </a:rPr>
              <a:t>Volete rimanere sempre </a:t>
            </a:r>
            <a:r>
              <a:rPr lang="it-IT" altLang="it-IT" sz="3600" b="1" dirty="0">
                <a:latin typeface="Arial" panose="020B0604020202020204" pitchFamily="34" charset="0"/>
                <a:cs typeface="Arial" panose="020B0604020202020204" pitchFamily="34" charset="0"/>
              </a:rPr>
              <a:t>BAMBINI</a:t>
            </a:r>
            <a:r>
              <a:rPr lang="it-IT" altLang="it-IT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3600" dirty="0">
                <a:latin typeface="Arial" panose="020B0604020202020204" pitchFamily="34" charset="0"/>
                <a:cs typeface="Arial" panose="020B0604020202020204" pitchFamily="34" charset="0"/>
              </a:rPr>
              <a:t>Volete non avere mai problemi nella vita?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it-IT" alt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it-IT" altLang="it-IT" sz="2600" dirty="0">
                <a:latin typeface="Arial" panose="020B0604020202020204" pitchFamily="34" charset="0"/>
                <a:cs typeface="Arial" panose="020B0604020202020204" pitchFamily="34" charset="0"/>
              </a:rPr>
              <a:t>E’ semplicissimo! Sapete come?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it-IT" alt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60000"/>
              </a:lnSpc>
              <a:buFontTx/>
              <a:buNone/>
            </a:pPr>
            <a:r>
              <a:rPr lang="it-IT" altLang="it-IT" sz="2600" dirty="0">
                <a:latin typeface="Arial" panose="020B0604020202020204" pitchFamily="34" charset="0"/>
                <a:cs typeface="Arial" panose="020B0604020202020204" pitchFamily="34" charset="0"/>
              </a:rPr>
              <a:t>Accontentatevi di quello che siete.</a:t>
            </a:r>
          </a:p>
          <a:p>
            <a:pPr algn="ctr" eaLnBrk="1" hangingPunct="1">
              <a:lnSpc>
                <a:spcPct val="160000"/>
              </a:lnSpc>
              <a:buFontTx/>
              <a:buNone/>
            </a:pPr>
            <a:r>
              <a:rPr lang="it-IT" altLang="it-IT" sz="2600" dirty="0">
                <a:latin typeface="Arial" panose="020B0604020202020204" pitchFamily="34" charset="0"/>
                <a:cs typeface="Arial" panose="020B0604020202020204" pitchFamily="34" charset="0"/>
              </a:rPr>
              <a:t>E’ sufficiente evitare di porsi domande e risposte! </a:t>
            </a:r>
          </a:p>
          <a:p>
            <a:pPr algn="ctr" eaLnBrk="1" hangingPunct="1">
              <a:lnSpc>
                <a:spcPct val="160000"/>
              </a:lnSpc>
              <a:buFontTx/>
              <a:buNone/>
            </a:pPr>
            <a:r>
              <a:rPr lang="it-IT" altLang="it-IT" sz="2600" dirty="0">
                <a:latin typeface="Arial" panose="020B0604020202020204" pitchFamily="34" charset="0"/>
                <a:cs typeface="Arial" panose="020B0604020202020204" pitchFamily="34" charset="0"/>
              </a:rPr>
              <a:t>Evitate di dubitare e di confrontarvi.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it-IT" alt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70000"/>
              </a:lnSpc>
              <a:buFontTx/>
              <a:buNone/>
            </a:pPr>
            <a:r>
              <a:rPr lang="it-IT" altLang="it-IT" sz="2600" dirty="0">
                <a:latin typeface="Arial" panose="020B0604020202020204" pitchFamily="34" charset="0"/>
                <a:cs typeface="Arial" panose="020B0604020202020204" pitchFamily="34" charset="0"/>
              </a:rPr>
              <a:t>In questo modo </a:t>
            </a:r>
            <a:r>
              <a:rPr lang="it-IT" altLang="it-IT" sz="2600" b="1" dirty="0">
                <a:latin typeface="Arial" panose="020B0604020202020204" pitchFamily="34" charset="0"/>
                <a:cs typeface="Arial" panose="020B0604020202020204" pitchFamily="34" charset="0"/>
              </a:rPr>
              <a:t>sarete sempre DIPENDENTI </a:t>
            </a:r>
          </a:p>
          <a:p>
            <a:pPr algn="ctr" eaLnBrk="1" hangingPunct="1">
              <a:lnSpc>
                <a:spcPct val="170000"/>
              </a:lnSpc>
              <a:buFontTx/>
              <a:buNone/>
            </a:pPr>
            <a:r>
              <a:rPr lang="it-IT" altLang="it-IT" sz="2600" dirty="0">
                <a:latin typeface="Arial" panose="020B0604020202020204" pitchFamily="34" charset="0"/>
                <a:cs typeface="Arial" panose="020B0604020202020204" pitchFamily="34" charset="0"/>
              </a:rPr>
              <a:t>da chi si è svegliato prima di voi!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226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26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26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26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26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26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26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263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263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263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263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263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263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263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263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263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">
              <a:schemeClr val="bg1"/>
            </a:gs>
            <a:gs pos="0">
              <a:schemeClr val="accent1">
                <a:lumMod val="20000"/>
                <a:lumOff val="80000"/>
              </a:schemeClr>
            </a:gs>
            <a:gs pos="100000">
              <a:srgbClr val="FF99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03512" y="2060848"/>
            <a:ext cx="9060668" cy="4680520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3600" dirty="0">
                <a:latin typeface="Arial" panose="020B0604020202020204" pitchFamily="34" charset="0"/>
                <a:cs typeface="Arial" panose="020B0604020202020204" pitchFamily="34" charset="0"/>
              </a:rPr>
              <a:t>Tutti i </a:t>
            </a:r>
            <a:r>
              <a:rPr lang="it-IT" altLang="it-IT" sz="3600" b="1" dirty="0">
                <a:latin typeface="Arial" panose="020B0604020202020204" pitchFamily="34" charset="0"/>
                <a:cs typeface="Arial" panose="020B0604020202020204" pitchFamily="34" charset="0"/>
              </a:rPr>
              <a:t>PROBLEMI</a:t>
            </a:r>
            <a:r>
              <a:rPr lang="it-IT" altLang="it-IT" sz="3600" dirty="0">
                <a:latin typeface="Arial" panose="020B0604020202020204" pitchFamily="34" charset="0"/>
                <a:cs typeface="Arial" panose="020B0604020202020204" pitchFamily="34" charset="0"/>
              </a:rPr>
              <a:t> dell’uomo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3600" dirty="0">
                <a:latin typeface="Arial" panose="020B0604020202020204" pitchFamily="34" charset="0"/>
                <a:cs typeface="Arial" panose="020B0604020202020204" pitchFamily="34" charset="0"/>
              </a:rPr>
              <a:t>nascono dal fatto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3600" dirty="0">
                <a:latin typeface="Arial" panose="020B0604020202020204" pitchFamily="34" charset="0"/>
                <a:cs typeface="Arial" panose="020B0604020202020204" pitchFamily="34" charset="0"/>
              </a:rPr>
              <a:t>che l’umanità si pone delle domande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3600" dirty="0">
                <a:latin typeface="Arial" panose="020B0604020202020204" pitchFamily="34" charset="0"/>
                <a:cs typeface="Arial" panose="020B0604020202020204" pitchFamily="34" charset="0"/>
              </a:rPr>
              <a:t>e vuole darsi delle risposte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Il problema è sempre una domanda da rispondere.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2465B60E-7414-094C-4692-17DA185DFBE0}"/>
              </a:ext>
            </a:extLst>
          </p:cNvPr>
          <p:cNvSpPr txBox="1">
            <a:spLocks noChangeArrowheads="1"/>
          </p:cNvSpPr>
          <p:nvPr/>
        </p:nvSpPr>
        <p:spPr>
          <a:xfrm>
            <a:off x="1565666" y="692696"/>
            <a:ext cx="9060668" cy="100811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150000"/>
              </a:lnSpc>
              <a:spcAft>
                <a:spcPts val="0"/>
              </a:spcAft>
              <a:buFontTx/>
              <a:buNone/>
            </a:pPr>
            <a:r>
              <a:rPr lang="it-IT" altLang="it-IT" sz="3600" dirty="0">
                <a:latin typeface="Arial" panose="020B0604020202020204" pitchFamily="34" charset="0"/>
                <a:cs typeface="Arial" panose="020B0604020202020204" pitchFamily="34" charset="0"/>
              </a:rPr>
              <a:t>Dove nascono i </a:t>
            </a:r>
            <a:r>
              <a:rPr lang="it-IT" altLang="it-IT" sz="3600" b="1" dirty="0">
                <a:latin typeface="Arial" panose="020B0604020202020204" pitchFamily="34" charset="0"/>
                <a:cs typeface="Arial" panose="020B0604020202020204" pitchFamily="34" charset="0"/>
              </a:rPr>
              <a:t>PROBLEMI</a:t>
            </a:r>
            <a:r>
              <a:rPr lang="it-IT" altLang="it-IT" sz="3600" dirty="0">
                <a:latin typeface="Arial" panose="020B0604020202020204" pitchFamily="34" charset="0"/>
                <a:cs typeface="Arial" panose="020B0604020202020204" pitchFamily="34" charset="0"/>
              </a:rPr>
              <a:t> dell’uomo?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765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765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765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3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uiExpand="1" build="p" animBg="1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434581" y="474309"/>
            <a:ext cx="7322838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it-IT" sz="6000" b="1" dirty="0">
                <a:latin typeface="Arial" panose="020B0604020202020204" pitchFamily="34" charset="0"/>
                <a:cs typeface="Arial" panose="020B0604020202020204" pitchFamily="34" charset="0"/>
              </a:rPr>
              <a:t>SAPERE</a:t>
            </a:r>
            <a:r>
              <a:rPr lang="it-IT" sz="6000" dirty="0">
                <a:latin typeface="Arial" panose="020B0604020202020204" pitchFamily="34" charset="0"/>
                <a:cs typeface="Arial" panose="020B0604020202020204" pitchFamily="34" charset="0"/>
              </a:rPr>
              <a:t> è </a:t>
            </a:r>
            <a:r>
              <a:rPr lang="it-IT" sz="6000" b="1" dirty="0">
                <a:latin typeface="Arial" panose="020B0604020202020204" pitchFamily="34" charset="0"/>
                <a:cs typeface="Arial" panose="020B0604020202020204" pitchFamily="34" charset="0"/>
              </a:rPr>
              <a:t>POTERE</a:t>
            </a:r>
          </a:p>
        </p:txBody>
      </p:sp>
      <p:sp>
        <p:nvSpPr>
          <p:cNvPr id="3" name="Rettangolo 2"/>
          <p:cNvSpPr/>
          <p:nvPr/>
        </p:nvSpPr>
        <p:spPr>
          <a:xfrm>
            <a:off x="1033658" y="2035928"/>
            <a:ext cx="10124685" cy="44755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it-IT" sz="4000" b="1" dirty="0">
                <a:latin typeface="Arial" panose="020B0604020202020204" pitchFamily="34" charset="0"/>
                <a:cs typeface="Arial" panose="020B0604020202020204" pitchFamily="34" charset="0"/>
              </a:rPr>
              <a:t>NON SAPERE </a:t>
            </a:r>
            <a:r>
              <a:rPr lang="it-IT" sz="4000" dirty="0">
                <a:latin typeface="Arial" panose="020B0604020202020204" pitchFamily="34" charset="0"/>
                <a:cs typeface="Arial" panose="020B0604020202020204" pitchFamily="34" charset="0"/>
              </a:rPr>
              <a:t>(ignoranza) crea pregiudizi, </a:t>
            </a:r>
          </a:p>
          <a:p>
            <a:pPr algn="ctr">
              <a:lnSpc>
                <a:spcPct val="200000"/>
              </a:lnSpc>
            </a:pPr>
            <a:r>
              <a:rPr lang="it-IT" sz="3600" dirty="0">
                <a:latin typeface="Arial" panose="020B0604020202020204" pitchFamily="34" charset="0"/>
                <a:cs typeface="Arial" panose="020B0604020202020204" pitchFamily="34" charset="0"/>
              </a:rPr>
              <a:t>e costringe a vivere tutti gli ignoranti </a:t>
            </a:r>
          </a:p>
          <a:p>
            <a:pPr algn="ctr">
              <a:lnSpc>
                <a:spcPct val="200000"/>
              </a:lnSpc>
            </a:pPr>
            <a:r>
              <a:rPr lang="it-IT" sz="3600" dirty="0">
                <a:latin typeface="Arial" panose="020B0604020202020204" pitchFamily="34" charset="0"/>
                <a:cs typeface="Arial" panose="020B0604020202020204" pitchFamily="34" charset="0"/>
              </a:rPr>
              <a:t>alle </a:t>
            </a:r>
            <a:r>
              <a:rPr lang="it-IT" sz="3600" b="1" dirty="0">
                <a:latin typeface="Arial" panose="020B0604020202020204" pitchFamily="34" charset="0"/>
                <a:cs typeface="Arial" panose="020B0604020202020204" pitchFamily="34" charset="0"/>
              </a:rPr>
              <a:t>dipendenze degli altri </a:t>
            </a:r>
          </a:p>
          <a:p>
            <a:pPr algn="ctr">
              <a:lnSpc>
                <a:spcPct val="200000"/>
              </a:lnSpc>
            </a:pPr>
            <a:r>
              <a:rPr lang="it-IT" sz="3600" dirty="0">
                <a:latin typeface="Arial" panose="020B0604020202020204" pitchFamily="34" charset="0"/>
                <a:cs typeface="Arial" panose="020B0604020202020204" pitchFamily="34" charset="0"/>
              </a:rPr>
              <a:t>o a chi gli fanno credere di sapere.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991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4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2F3818A2-A230-E497-B7C7-D786F95941B0}"/>
              </a:ext>
            </a:extLst>
          </p:cNvPr>
          <p:cNvSpPr txBox="1"/>
          <p:nvPr/>
        </p:nvSpPr>
        <p:spPr>
          <a:xfrm>
            <a:off x="659396" y="1484784"/>
            <a:ext cx="108732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600" dirty="0">
                <a:latin typeface="Arial" panose="020B0604020202020204" pitchFamily="34" charset="0"/>
                <a:cs typeface="Arial" panose="020B0604020202020204" pitchFamily="34" charset="0"/>
              </a:rPr>
              <a:t>Occorre </a:t>
            </a:r>
            <a:r>
              <a:rPr lang="it-IT" sz="3600" b="1" dirty="0">
                <a:latin typeface="Arial" panose="020B0604020202020204" pitchFamily="34" charset="0"/>
                <a:cs typeface="Arial" panose="020B0604020202020204" pitchFamily="34" charset="0"/>
              </a:rPr>
              <a:t>liberarci </a:t>
            </a:r>
            <a:r>
              <a:rPr lang="it-IT" sz="3600" dirty="0">
                <a:latin typeface="Arial" panose="020B0604020202020204" pitchFamily="34" charset="0"/>
                <a:cs typeface="Arial" panose="020B0604020202020204" pitchFamily="34" charset="0"/>
              </a:rPr>
              <a:t>dal </a:t>
            </a:r>
            <a:r>
              <a:rPr lang="it-IT" sz="3600" b="1" dirty="0">
                <a:latin typeface="Arial" panose="020B0604020202020204" pitchFamily="34" charset="0"/>
                <a:cs typeface="Arial" panose="020B0604020202020204" pitchFamily="34" charset="0"/>
              </a:rPr>
              <a:t>CARCERE</a:t>
            </a:r>
            <a:r>
              <a:rPr lang="it-IT" sz="3600" b="1" dirty="0">
                <a:cs typeface="Arial" panose="020B0604020202020204" pitchFamily="34" charset="0"/>
              </a:rPr>
              <a:t> </a:t>
            </a:r>
            <a:r>
              <a:rPr lang="it-IT" sz="3600" dirty="0">
                <a:latin typeface="Arial" panose="020B0604020202020204" pitchFamily="34" charset="0"/>
                <a:cs typeface="Arial" panose="020B0604020202020204" pitchFamily="34" charset="0"/>
              </a:rPr>
              <a:t>dell’</a:t>
            </a:r>
            <a:r>
              <a:rPr lang="it-IT" sz="3600" b="1" dirty="0">
                <a:latin typeface="Arial" panose="020B0604020202020204" pitchFamily="34" charset="0"/>
                <a:cs typeface="Arial" panose="020B0604020202020204" pitchFamily="34" charset="0"/>
              </a:rPr>
              <a:t>IGNORANZA </a:t>
            </a:r>
            <a:endParaRPr lang="it-IT" sz="3600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982BD86-2D1B-3993-0322-BDB509433F9F}"/>
              </a:ext>
            </a:extLst>
          </p:cNvPr>
          <p:cNvSpPr txBox="1"/>
          <p:nvPr/>
        </p:nvSpPr>
        <p:spPr>
          <a:xfrm>
            <a:off x="695400" y="2376581"/>
            <a:ext cx="10801200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it-IT" sz="3600" dirty="0">
                <a:cs typeface="Arial" panose="020B0604020202020204" pitchFamily="34" charset="0"/>
              </a:rPr>
              <a:t>che ci rende </a:t>
            </a:r>
            <a:r>
              <a:rPr lang="it-IT" sz="3600" b="1" dirty="0">
                <a:latin typeface="Arial" panose="020B0604020202020204" pitchFamily="34" charset="0"/>
                <a:cs typeface="Arial" panose="020B0604020202020204" pitchFamily="34" charset="0"/>
              </a:rPr>
              <a:t>dipendenti </a:t>
            </a:r>
            <a:r>
              <a:rPr lang="it-IT" sz="3600" dirty="0">
                <a:latin typeface="Arial" panose="020B0604020202020204" pitchFamily="34" charset="0"/>
                <a:cs typeface="Arial" panose="020B0604020202020204" pitchFamily="34" charset="0"/>
              </a:rPr>
              <a:t>da tutti e dai</a:t>
            </a:r>
            <a:r>
              <a:rPr lang="it-IT" sz="3600" b="1" dirty="0">
                <a:latin typeface="Arial" panose="020B0604020202020204" pitchFamily="34" charset="0"/>
                <a:cs typeface="Arial" panose="020B0604020202020204" pitchFamily="34" charset="0"/>
              </a:rPr>
              <a:t> POTENTI</a:t>
            </a:r>
            <a:endParaRPr lang="it-IT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80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bg1"/>
            </a:gs>
            <a:gs pos="16000">
              <a:schemeClr val="accent1">
                <a:lumMod val="20000"/>
                <a:lumOff val="80000"/>
              </a:schemeClr>
            </a:gs>
            <a:gs pos="100000">
              <a:srgbClr val="00B0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2"/>
          <p:cNvSpPr>
            <a:spLocks noChangeArrowheads="1"/>
          </p:cNvSpPr>
          <p:nvPr/>
        </p:nvSpPr>
        <p:spPr bwMode="auto">
          <a:xfrm>
            <a:off x="3043240" y="1937894"/>
            <a:ext cx="1150937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400" b="1" dirty="0"/>
              <a:t>Nascita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400" b="1" dirty="0"/>
              <a:t>(primavera)</a:t>
            </a:r>
          </a:p>
        </p:txBody>
      </p:sp>
      <p:sp>
        <p:nvSpPr>
          <p:cNvPr id="316419" name="Rectangle 3"/>
          <p:cNvSpPr>
            <a:spLocks noChangeArrowheads="1"/>
          </p:cNvSpPr>
          <p:nvPr/>
        </p:nvSpPr>
        <p:spPr bwMode="auto">
          <a:xfrm>
            <a:off x="4879529" y="3290963"/>
            <a:ext cx="1150938" cy="7386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400" b="1" dirty="0"/>
              <a:t>Splendore vita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400" b="1" dirty="0"/>
              <a:t>(estate)</a:t>
            </a:r>
          </a:p>
        </p:txBody>
      </p:sp>
      <p:sp>
        <p:nvSpPr>
          <p:cNvPr id="316420" name="Rectangle 4"/>
          <p:cNvSpPr>
            <a:spLocks noChangeArrowheads="1"/>
          </p:cNvSpPr>
          <p:nvPr/>
        </p:nvSpPr>
        <p:spPr bwMode="auto">
          <a:xfrm>
            <a:off x="3043239" y="5107988"/>
            <a:ext cx="1150938" cy="7386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400" b="1" dirty="0"/>
              <a:t>Vecchiaia decadenza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400" b="1" dirty="0"/>
              <a:t>(autunno)</a:t>
            </a:r>
          </a:p>
        </p:txBody>
      </p:sp>
      <p:sp>
        <p:nvSpPr>
          <p:cNvPr id="316421" name="Rectangle 5"/>
          <p:cNvSpPr>
            <a:spLocks noChangeArrowheads="1"/>
          </p:cNvSpPr>
          <p:nvPr/>
        </p:nvSpPr>
        <p:spPr bwMode="auto">
          <a:xfrm>
            <a:off x="1268525" y="3398685"/>
            <a:ext cx="1150937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400" b="1" dirty="0"/>
              <a:t>Morte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400" b="1" dirty="0"/>
              <a:t>(inverno)</a:t>
            </a:r>
          </a:p>
        </p:txBody>
      </p:sp>
      <p:sp>
        <p:nvSpPr>
          <p:cNvPr id="316422" name="Oval 6"/>
          <p:cNvSpPr>
            <a:spLocks noChangeArrowheads="1"/>
          </p:cNvSpPr>
          <p:nvPr/>
        </p:nvSpPr>
        <p:spPr bwMode="auto">
          <a:xfrm>
            <a:off x="2574925" y="2687952"/>
            <a:ext cx="2087563" cy="1944687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it-IT" altLang="it-IT" sz="2400"/>
          </a:p>
        </p:txBody>
      </p:sp>
      <p:sp>
        <p:nvSpPr>
          <p:cNvPr id="316423" name="Oval 7"/>
          <p:cNvSpPr>
            <a:spLocks noChangeArrowheads="1"/>
          </p:cNvSpPr>
          <p:nvPr/>
        </p:nvSpPr>
        <p:spPr bwMode="auto">
          <a:xfrm>
            <a:off x="8780277" y="2993540"/>
            <a:ext cx="1295400" cy="1152525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it-IT" altLang="it-IT" sz="2400"/>
          </a:p>
        </p:txBody>
      </p:sp>
      <p:sp>
        <p:nvSpPr>
          <p:cNvPr id="316424" name="Oval 8"/>
          <p:cNvSpPr>
            <a:spLocks noChangeArrowheads="1"/>
          </p:cNvSpPr>
          <p:nvPr/>
        </p:nvSpPr>
        <p:spPr bwMode="auto">
          <a:xfrm>
            <a:off x="6665120" y="2777641"/>
            <a:ext cx="1728787" cy="1584325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it-IT" altLang="it-IT" sz="2400"/>
          </a:p>
        </p:txBody>
      </p:sp>
      <p:sp>
        <p:nvSpPr>
          <p:cNvPr id="35849" name="Rectangle 9"/>
          <p:cNvSpPr>
            <a:spLocks noChangeArrowheads="1"/>
          </p:cNvSpPr>
          <p:nvPr/>
        </p:nvSpPr>
        <p:spPr bwMode="auto">
          <a:xfrm>
            <a:off x="752742" y="194362"/>
            <a:ext cx="10911962" cy="1083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ClrTx/>
              <a:buFontTx/>
              <a:buNone/>
            </a:pPr>
            <a:r>
              <a:rPr lang="it-IT" altLang="it-IT" sz="2800" b="1" dirty="0"/>
              <a:t>Il tempo come evoluzione ciclica (circolare) legata alle stagioni</a:t>
            </a:r>
          </a:p>
          <a:p>
            <a:pPr algn="ctr" eaLnBrk="1" hangingPunct="1">
              <a:spcBef>
                <a:spcPct val="30000"/>
              </a:spcBef>
              <a:buClrTx/>
              <a:buFontTx/>
              <a:buNone/>
            </a:pPr>
            <a:r>
              <a:rPr lang="it-IT" altLang="it-IT" sz="2800" b="1" dirty="0"/>
              <a:t>è diffuso in numerose culture religiose antiche o orientali</a:t>
            </a:r>
          </a:p>
        </p:txBody>
      </p:sp>
      <p:sp>
        <p:nvSpPr>
          <p:cNvPr id="316426" name="Oval 10"/>
          <p:cNvSpPr>
            <a:spLocks noChangeArrowheads="1"/>
          </p:cNvSpPr>
          <p:nvPr/>
        </p:nvSpPr>
        <p:spPr bwMode="auto">
          <a:xfrm>
            <a:off x="10373126" y="3140543"/>
            <a:ext cx="755650" cy="719138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it-IT" altLang="it-IT" sz="2400"/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11412765" y="3267076"/>
            <a:ext cx="468000" cy="4680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it-IT" altLang="it-IT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6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6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6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16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16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16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16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316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6418" grpId="0" animBg="1"/>
      <p:bldP spid="316419" grpId="0" animBg="1"/>
      <p:bldP spid="316420" grpId="0" animBg="1"/>
      <p:bldP spid="316421" grpId="0" animBg="1"/>
      <p:bldP spid="316422" grpId="0" animBg="1"/>
      <p:bldP spid="316423" grpId="0" animBg="1"/>
      <p:bldP spid="316424" grpId="0" animBg="1"/>
      <p:bldP spid="316426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bg1"/>
            </a:gs>
            <a:gs pos="16000">
              <a:schemeClr val="accent1">
                <a:lumMod val="20000"/>
                <a:lumOff val="80000"/>
              </a:schemeClr>
            </a:gs>
            <a:gs pos="100000">
              <a:srgbClr val="FF99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2233404" y="536575"/>
            <a:ext cx="772519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ClrTx/>
              <a:buFontTx/>
              <a:buNone/>
            </a:pPr>
            <a:r>
              <a:rPr lang="it-IT" altLang="it-IT" sz="3600" b="1" dirty="0"/>
              <a:t>Evoluzione storica a periodi ciclici</a:t>
            </a:r>
          </a:p>
        </p:txBody>
      </p:sp>
      <p:sp>
        <p:nvSpPr>
          <p:cNvPr id="318467" name="Freeform 3"/>
          <p:cNvSpPr>
            <a:spLocks/>
          </p:cNvSpPr>
          <p:nvPr/>
        </p:nvSpPr>
        <p:spPr bwMode="auto">
          <a:xfrm>
            <a:off x="2105819" y="2642394"/>
            <a:ext cx="7980363" cy="1573212"/>
          </a:xfrm>
          <a:custGeom>
            <a:avLst/>
            <a:gdLst>
              <a:gd name="T0" fmla="*/ 0 w 5027"/>
              <a:gd name="T1" fmla="*/ 2116930577 h 991"/>
              <a:gd name="T2" fmla="*/ 798890375 w 5027"/>
              <a:gd name="T3" fmla="*/ 57962782 h 991"/>
              <a:gd name="T4" fmla="*/ 2147483646 w 5027"/>
              <a:gd name="T5" fmla="*/ 2147483646 h 991"/>
              <a:gd name="T6" fmla="*/ 2147483646 w 5027"/>
              <a:gd name="T7" fmla="*/ 287297721 h 991"/>
              <a:gd name="T8" fmla="*/ 2147483646 w 5027"/>
              <a:gd name="T9" fmla="*/ 2116930577 h 991"/>
              <a:gd name="T10" fmla="*/ 2147483646 w 5027"/>
              <a:gd name="T11" fmla="*/ 57962782 h 991"/>
              <a:gd name="T12" fmla="*/ 2147483646 w 5027"/>
              <a:gd name="T13" fmla="*/ 2116930577 h 991"/>
              <a:gd name="T14" fmla="*/ 2147483646 w 5027"/>
              <a:gd name="T15" fmla="*/ 57962782 h 991"/>
              <a:gd name="T16" fmla="*/ 2147483646 w 5027"/>
              <a:gd name="T17" fmla="*/ 2147483646 h 991"/>
              <a:gd name="T18" fmla="*/ 2147483646 w 5027"/>
              <a:gd name="T19" fmla="*/ 403224872 h 991"/>
              <a:gd name="T20" fmla="*/ 2147483646 w 5027"/>
              <a:gd name="T21" fmla="*/ 173889932 h 99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027" h="991">
                <a:moveTo>
                  <a:pt x="0" y="840"/>
                </a:moveTo>
                <a:cubicBezTo>
                  <a:pt x="86" y="420"/>
                  <a:pt x="173" y="0"/>
                  <a:pt x="317" y="23"/>
                </a:cubicBezTo>
                <a:cubicBezTo>
                  <a:pt x="461" y="46"/>
                  <a:pt x="673" y="961"/>
                  <a:pt x="862" y="976"/>
                </a:cubicBezTo>
                <a:cubicBezTo>
                  <a:pt x="1051" y="991"/>
                  <a:pt x="1262" y="137"/>
                  <a:pt x="1451" y="114"/>
                </a:cubicBezTo>
                <a:cubicBezTo>
                  <a:pt x="1640" y="91"/>
                  <a:pt x="1814" y="855"/>
                  <a:pt x="1996" y="840"/>
                </a:cubicBezTo>
                <a:cubicBezTo>
                  <a:pt x="2178" y="825"/>
                  <a:pt x="2336" y="23"/>
                  <a:pt x="2540" y="23"/>
                </a:cubicBezTo>
                <a:cubicBezTo>
                  <a:pt x="2744" y="23"/>
                  <a:pt x="3008" y="840"/>
                  <a:pt x="3220" y="840"/>
                </a:cubicBezTo>
                <a:cubicBezTo>
                  <a:pt x="3432" y="840"/>
                  <a:pt x="3598" y="15"/>
                  <a:pt x="3810" y="23"/>
                </a:cubicBezTo>
                <a:cubicBezTo>
                  <a:pt x="4022" y="31"/>
                  <a:pt x="4301" y="862"/>
                  <a:pt x="4490" y="885"/>
                </a:cubicBezTo>
                <a:cubicBezTo>
                  <a:pt x="4679" y="908"/>
                  <a:pt x="4861" y="296"/>
                  <a:pt x="4944" y="160"/>
                </a:cubicBezTo>
                <a:cubicBezTo>
                  <a:pt x="5027" y="24"/>
                  <a:pt x="5008" y="46"/>
                  <a:pt x="4989" y="69"/>
                </a:cubicBezTo>
              </a:path>
            </a:pathLst>
          </a:custGeom>
          <a:noFill/>
          <a:ln w="76200" cmpd="sng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318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846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10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1851184" y="170528"/>
            <a:ext cx="84896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ClrTx/>
              <a:buFontTx/>
              <a:buNone/>
            </a:pPr>
            <a:r>
              <a:rPr lang="it-IT" altLang="it-IT" b="1" dirty="0">
                <a:solidFill>
                  <a:schemeClr val="bg1"/>
                </a:solidFill>
              </a:rPr>
              <a:t>L’evoluzione secondo la dialettica di Hegel</a:t>
            </a:r>
          </a:p>
        </p:txBody>
      </p:sp>
      <p:sp>
        <p:nvSpPr>
          <p:cNvPr id="320515" name="Rectangle 3"/>
          <p:cNvSpPr>
            <a:spLocks noChangeArrowheads="1"/>
          </p:cNvSpPr>
          <p:nvPr/>
        </p:nvSpPr>
        <p:spPr bwMode="auto">
          <a:xfrm>
            <a:off x="2351008" y="1412876"/>
            <a:ext cx="528799" cy="587853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30000"/>
              </a:spcBef>
              <a:buClrTx/>
              <a:buFontTx/>
              <a:buNone/>
            </a:pPr>
            <a:r>
              <a:rPr lang="it-IT" altLang="it-IT" sz="1400" dirty="0"/>
              <a:t>a </a:t>
            </a:r>
          </a:p>
          <a:p>
            <a:pPr algn="ctr" eaLnBrk="1" hangingPunct="1">
              <a:spcBef>
                <a:spcPct val="30000"/>
              </a:spcBef>
              <a:buClrTx/>
              <a:buFontTx/>
              <a:buNone/>
            </a:pPr>
            <a:r>
              <a:rPr lang="it-IT" altLang="it-IT" sz="1400" b="1" dirty="0"/>
              <a:t>Tesi</a:t>
            </a:r>
          </a:p>
        </p:txBody>
      </p:sp>
      <p:sp>
        <p:nvSpPr>
          <p:cNvPr id="320516" name="Rectangle 4"/>
          <p:cNvSpPr>
            <a:spLocks noChangeArrowheads="1"/>
          </p:cNvSpPr>
          <p:nvPr/>
        </p:nvSpPr>
        <p:spPr bwMode="auto">
          <a:xfrm>
            <a:off x="3399932" y="1412875"/>
            <a:ext cx="889987" cy="587853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30000"/>
              </a:spcBef>
              <a:buClrTx/>
              <a:buFontTx/>
              <a:buNone/>
            </a:pPr>
            <a:r>
              <a:rPr lang="it-IT" altLang="it-IT" sz="1400" dirty="0"/>
              <a:t>b </a:t>
            </a:r>
          </a:p>
          <a:p>
            <a:pPr algn="ctr" eaLnBrk="1" hangingPunct="1">
              <a:spcBef>
                <a:spcPct val="30000"/>
              </a:spcBef>
              <a:buClrTx/>
              <a:buFontTx/>
              <a:buNone/>
            </a:pPr>
            <a:r>
              <a:rPr lang="it-IT" altLang="it-IT" sz="1400" b="1" dirty="0"/>
              <a:t>Anti tesi</a:t>
            </a:r>
          </a:p>
        </p:txBody>
      </p:sp>
      <p:sp>
        <p:nvSpPr>
          <p:cNvPr id="320517" name="Rectangle 5"/>
          <p:cNvSpPr>
            <a:spLocks noChangeArrowheads="1"/>
          </p:cNvSpPr>
          <p:nvPr/>
        </p:nvSpPr>
        <p:spPr bwMode="auto">
          <a:xfrm>
            <a:off x="2784217" y="2505553"/>
            <a:ext cx="1005404" cy="667875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30000"/>
              </a:spcBef>
              <a:buClrTx/>
              <a:buFontTx/>
              <a:buNone/>
            </a:pPr>
            <a:r>
              <a:rPr lang="it-IT" altLang="it-IT" sz="1400" dirty="0"/>
              <a:t>A + b </a:t>
            </a:r>
          </a:p>
          <a:p>
            <a:pPr algn="ctr" eaLnBrk="1" hangingPunct="1">
              <a:spcBef>
                <a:spcPct val="30000"/>
              </a:spcBef>
              <a:buClrTx/>
              <a:buFontTx/>
              <a:buNone/>
            </a:pPr>
            <a:r>
              <a:rPr lang="it-IT" altLang="it-IT" sz="1800" b="1" dirty="0"/>
              <a:t>Sin tesi</a:t>
            </a:r>
          </a:p>
        </p:txBody>
      </p:sp>
      <p:sp>
        <p:nvSpPr>
          <p:cNvPr id="320518" name="Oval 6"/>
          <p:cNvSpPr>
            <a:spLocks noChangeArrowheads="1"/>
          </p:cNvSpPr>
          <p:nvPr/>
        </p:nvSpPr>
        <p:spPr bwMode="auto">
          <a:xfrm>
            <a:off x="1703388" y="765175"/>
            <a:ext cx="3167062" cy="3024188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it-IT" altLang="it-IT" sz="2400"/>
          </a:p>
        </p:txBody>
      </p:sp>
      <p:sp>
        <p:nvSpPr>
          <p:cNvPr id="320519" name="Rectangle 7"/>
          <p:cNvSpPr>
            <a:spLocks noChangeArrowheads="1"/>
          </p:cNvSpPr>
          <p:nvPr/>
        </p:nvSpPr>
        <p:spPr bwMode="auto">
          <a:xfrm>
            <a:off x="5448301" y="2565401"/>
            <a:ext cx="371475" cy="314325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30000"/>
              </a:spcBef>
              <a:buClrTx/>
              <a:buFontTx/>
              <a:buNone/>
            </a:pPr>
            <a:r>
              <a:rPr lang="it-IT" altLang="it-IT" sz="1400"/>
              <a:t>C </a:t>
            </a:r>
          </a:p>
        </p:txBody>
      </p:sp>
      <p:sp>
        <p:nvSpPr>
          <p:cNvPr id="320520" name="Rectangle 8"/>
          <p:cNvSpPr>
            <a:spLocks noChangeArrowheads="1"/>
          </p:cNvSpPr>
          <p:nvPr/>
        </p:nvSpPr>
        <p:spPr bwMode="auto">
          <a:xfrm>
            <a:off x="4295775" y="4005264"/>
            <a:ext cx="431800" cy="314325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30000"/>
              </a:spcBef>
              <a:buClrTx/>
              <a:buFontTx/>
              <a:buNone/>
            </a:pPr>
            <a:r>
              <a:rPr lang="it-IT" altLang="it-IT" sz="1400"/>
              <a:t>C </a:t>
            </a:r>
          </a:p>
        </p:txBody>
      </p:sp>
      <p:sp>
        <p:nvSpPr>
          <p:cNvPr id="320521" name="Rectangle 9"/>
          <p:cNvSpPr>
            <a:spLocks noChangeArrowheads="1"/>
          </p:cNvSpPr>
          <p:nvPr/>
        </p:nvSpPr>
        <p:spPr bwMode="auto">
          <a:xfrm>
            <a:off x="6888164" y="4149726"/>
            <a:ext cx="371475" cy="314325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30000"/>
              </a:spcBef>
              <a:buClrTx/>
              <a:buFontTx/>
              <a:buNone/>
            </a:pPr>
            <a:r>
              <a:rPr lang="it-IT" altLang="it-IT" sz="1400"/>
              <a:t>C </a:t>
            </a:r>
          </a:p>
        </p:txBody>
      </p:sp>
      <p:sp>
        <p:nvSpPr>
          <p:cNvPr id="320522" name="AutoShape 10"/>
          <p:cNvSpPr>
            <a:spLocks noChangeArrowheads="1"/>
          </p:cNvSpPr>
          <p:nvPr/>
        </p:nvSpPr>
        <p:spPr bwMode="auto">
          <a:xfrm>
            <a:off x="3000376" y="1700214"/>
            <a:ext cx="358775" cy="73025"/>
          </a:xfrm>
          <a:prstGeom prst="leftRightArrow">
            <a:avLst>
              <a:gd name="adj1" fmla="val 50000"/>
              <a:gd name="adj2" fmla="val 9826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it-IT" altLang="it-IT" sz="2400"/>
          </a:p>
        </p:txBody>
      </p:sp>
      <p:sp>
        <p:nvSpPr>
          <p:cNvPr id="320523" name="AutoShape 11"/>
          <p:cNvSpPr>
            <a:spLocks noChangeArrowheads="1"/>
          </p:cNvSpPr>
          <p:nvPr/>
        </p:nvSpPr>
        <p:spPr bwMode="auto">
          <a:xfrm>
            <a:off x="4008438" y="2708276"/>
            <a:ext cx="1223962" cy="144463"/>
          </a:xfrm>
          <a:prstGeom prst="leftRightArrow">
            <a:avLst>
              <a:gd name="adj1" fmla="val 50000"/>
              <a:gd name="adj2" fmla="val 1694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it-IT" altLang="it-IT" sz="2400"/>
          </a:p>
        </p:txBody>
      </p:sp>
      <p:sp>
        <p:nvSpPr>
          <p:cNvPr id="320524" name="AutoShape 12"/>
          <p:cNvSpPr>
            <a:spLocks noChangeArrowheads="1"/>
          </p:cNvSpPr>
          <p:nvPr/>
        </p:nvSpPr>
        <p:spPr bwMode="auto">
          <a:xfrm>
            <a:off x="5303838" y="4149726"/>
            <a:ext cx="1223962" cy="144463"/>
          </a:xfrm>
          <a:prstGeom prst="leftRightArrow">
            <a:avLst>
              <a:gd name="adj1" fmla="val 50000"/>
              <a:gd name="adj2" fmla="val 1694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it-IT" altLang="it-IT" sz="2400"/>
          </a:p>
        </p:txBody>
      </p:sp>
      <p:sp>
        <p:nvSpPr>
          <p:cNvPr id="320525" name="AutoShape 13"/>
          <p:cNvSpPr>
            <a:spLocks noChangeArrowheads="1"/>
          </p:cNvSpPr>
          <p:nvPr/>
        </p:nvSpPr>
        <p:spPr bwMode="auto">
          <a:xfrm>
            <a:off x="6311901" y="5445126"/>
            <a:ext cx="1223963" cy="144463"/>
          </a:xfrm>
          <a:prstGeom prst="leftRightArrow">
            <a:avLst>
              <a:gd name="adj1" fmla="val 50000"/>
              <a:gd name="adj2" fmla="val 1694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it-IT" altLang="it-IT" sz="2400"/>
          </a:p>
        </p:txBody>
      </p:sp>
      <p:sp>
        <p:nvSpPr>
          <p:cNvPr id="320526" name="Rectangle 14"/>
          <p:cNvSpPr>
            <a:spLocks noChangeArrowheads="1"/>
          </p:cNvSpPr>
          <p:nvPr/>
        </p:nvSpPr>
        <p:spPr bwMode="auto">
          <a:xfrm>
            <a:off x="5664201" y="5229226"/>
            <a:ext cx="371475" cy="314325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30000"/>
              </a:spcBef>
              <a:buClrTx/>
              <a:buFontTx/>
              <a:buNone/>
            </a:pPr>
            <a:r>
              <a:rPr lang="it-IT" altLang="it-IT" sz="1400"/>
              <a:t>C </a:t>
            </a:r>
          </a:p>
        </p:txBody>
      </p:sp>
      <p:sp>
        <p:nvSpPr>
          <p:cNvPr id="320527" name="Line 15"/>
          <p:cNvSpPr>
            <a:spLocks noChangeShapeType="1"/>
          </p:cNvSpPr>
          <p:nvPr/>
        </p:nvSpPr>
        <p:spPr bwMode="auto">
          <a:xfrm>
            <a:off x="2782889" y="2060576"/>
            <a:ext cx="217487" cy="3603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20528" name="Line 16"/>
          <p:cNvSpPr>
            <a:spLocks noChangeShapeType="1"/>
          </p:cNvSpPr>
          <p:nvPr/>
        </p:nvSpPr>
        <p:spPr bwMode="auto">
          <a:xfrm flipH="1">
            <a:off x="3488559" y="2038034"/>
            <a:ext cx="287338" cy="3603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20529" name="Line 17"/>
          <p:cNvSpPr>
            <a:spLocks noChangeShapeType="1"/>
          </p:cNvSpPr>
          <p:nvPr/>
        </p:nvSpPr>
        <p:spPr bwMode="auto">
          <a:xfrm>
            <a:off x="3575050" y="3357564"/>
            <a:ext cx="649288" cy="71913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20530" name="Line 18"/>
          <p:cNvSpPr>
            <a:spLocks noChangeShapeType="1"/>
          </p:cNvSpPr>
          <p:nvPr/>
        </p:nvSpPr>
        <p:spPr bwMode="auto">
          <a:xfrm flipH="1">
            <a:off x="4727575" y="3213100"/>
            <a:ext cx="719138" cy="863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20531" name="Line 19"/>
          <p:cNvSpPr>
            <a:spLocks noChangeShapeType="1"/>
          </p:cNvSpPr>
          <p:nvPr/>
        </p:nvSpPr>
        <p:spPr bwMode="auto">
          <a:xfrm>
            <a:off x="4872039" y="4581525"/>
            <a:ext cx="649287" cy="7191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20532" name="Line 20"/>
          <p:cNvSpPr>
            <a:spLocks noChangeShapeType="1"/>
          </p:cNvSpPr>
          <p:nvPr/>
        </p:nvSpPr>
        <p:spPr bwMode="auto">
          <a:xfrm flipH="1">
            <a:off x="6167438" y="4508501"/>
            <a:ext cx="863600" cy="7921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1189902" y="6171259"/>
            <a:ext cx="98121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it-IT" altLang="it-IT" b="1" dirty="0">
                <a:solidFill>
                  <a:srgbClr val="000099"/>
                </a:solidFill>
              </a:rPr>
              <a:t>Secondo </a:t>
            </a:r>
            <a:r>
              <a:rPr lang="it-IT" altLang="it-IT" b="1" dirty="0" err="1">
                <a:solidFill>
                  <a:srgbClr val="000099"/>
                </a:solidFill>
              </a:rPr>
              <a:t>Hegel</a:t>
            </a:r>
            <a:r>
              <a:rPr lang="it-IT" altLang="it-IT" b="1" dirty="0">
                <a:solidFill>
                  <a:srgbClr val="000099"/>
                </a:solidFill>
              </a:rPr>
              <a:t> tutto si sviluppa mediante la sintesi degli opposti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20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320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320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320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320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7" dur="2000"/>
                                        <p:tgtEl>
                                          <p:spTgt spid="3205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0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2000"/>
                                        <p:tgtEl>
                                          <p:spTgt spid="320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2000"/>
                                        <p:tgtEl>
                                          <p:spTgt spid="320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1" dur="2000"/>
                                        <p:tgtEl>
                                          <p:spTgt spid="320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2000"/>
                                        <p:tgtEl>
                                          <p:spTgt spid="320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0" dur="2000"/>
                                        <p:tgtEl>
                                          <p:spTgt spid="3205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3" dur="2000"/>
                                        <p:tgtEl>
                                          <p:spTgt spid="3205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0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6" dur="2000"/>
                                        <p:tgtEl>
                                          <p:spTgt spid="3205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0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20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4" dur="2000"/>
                                        <p:tgtEl>
                                          <p:spTgt spid="3205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0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320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5" dur="2000"/>
                                        <p:tgtEl>
                                          <p:spTgt spid="320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0" dur="2000"/>
                                        <p:tgtEl>
                                          <p:spTgt spid="320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5" dur="2000"/>
                                        <p:tgtEl>
                                          <p:spTgt spid="320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89" dur="2000"/>
                                        <p:tgtEl>
                                          <p:spTgt spid="3205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0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320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205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20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20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7" dur="2000"/>
                                        <p:tgtEl>
                                          <p:spTgt spid="320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320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0515" grpId="0" animBg="1"/>
      <p:bldP spid="320515" grpId="1" animBg="1"/>
      <p:bldP spid="320516" grpId="0" animBg="1"/>
      <p:bldP spid="320516" grpId="1" animBg="1"/>
      <p:bldP spid="320517" grpId="0" animBg="1"/>
      <p:bldP spid="320518" grpId="0" animBg="1"/>
      <p:bldP spid="320518" grpId="1" animBg="1"/>
      <p:bldP spid="320519" grpId="0" animBg="1"/>
      <p:bldP spid="320520" grpId="0" animBg="1"/>
      <p:bldP spid="320521" grpId="0" animBg="1"/>
      <p:bldP spid="320522" grpId="0" animBg="1"/>
      <p:bldP spid="320522" grpId="1" animBg="1"/>
      <p:bldP spid="320523" grpId="0" animBg="1"/>
      <p:bldP spid="320523" grpId="1" animBg="1"/>
      <p:bldP spid="320524" grpId="0" animBg="1"/>
      <p:bldP spid="320524" grpId="1" animBg="1"/>
      <p:bldP spid="320525" grpId="0" animBg="1"/>
      <p:bldP spid="320526" grpId="0" animBg="1"/>
      <p:bldP spid="320527" grpId="0" animBg="1"/>
      <p:bldP spid="320528" grpId="0" animBg="1"/>
      <p:bldP spid="320529" grpId="0" animBg="1"/>
      <p:bldP spid="320530" grpId="0" animBg="1"/>
      <p:bldP spid="320531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45000"/>
                <a:lumOff val="55000"/>
              </a:schemeClr>
            </a:gs>
            <a:gs pos="83000">
              <a:schemeClr val="accent5">
                <a:lumMod val="5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1" name="Rectangle 3" descr="Stampati"/>
          <p:cNvSpPr>
            <a:spLocks noGrp="1" noChangeArrowheads="1"/>
          </p:cNvSpPr>
          <p:nvPr>
            <p:ph type="body" idx="4294967295"/>
          </p:nvPr>
        </p:nvSpPr>
        <p:spPr>
          <a:xfrm>
            <a:off x="650395" y="476250"/>
            <a:ext cx="10891210" cy="5905500"/>
          </a:xfrm>
          <a:solidFill>
            <a:schemeClr val="bg1"/>
          </a:solidFill>
          <a:ln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eaLnBrk="1" hangingPunct="1"/>
            <a:endParaRPr lang="it-IT" altLang="it-IT" dirty="0">
              <a:latin typeface="Comic Sans MS" panose="030F0702030302020204" pitchFamily="66" charset="0"/>
            </a:endParaRPr>
          </a:p>
          <a:p>
            <a:pPr marL="0" indent="0" algn="ctr" eaLnBrk="1" hangingPunct="1">
              <a:lnSpc>
                <a:spcPct val="150000"/>
              </a:lnSpc>
              <a:buNone/>
            </a:pPr>
            <a:r>
              <a:rPr lang="it-IT" altLang="it-IT" sz="3600" dirty="0">
                <a:latin typeface="Arial" panose="020B0604020202020204" pitchFamily="34" charset="0"/>
                <a:cs typeface="Arial" panose="020B0604020202020204" pitchFamily="34" charset="0"/>
              </a:rPr>
              <a:t>Secondo voi, la </a:t>
            </a:r>
            <a:r>
              <a:rPr lang="it-IT" altLang="it-IT" sz="3600" b="1" dirty="0">
                <a:latin typeface="Arial" panose="020B0604020202020204" pitchFamily="34" charset="0"/>
                <a:cs typeface="Arial" panose="020B0604020202020204" pitchFamily="34" charset="0"/>
              </a:rPr>
              <a:t>SCIENZA</a:t>
            </a:r>
            <a:r>
              <a:rPr lang="it-IT" altLang="it-IT" sz="3600" dirty="0">
                <a:latin typeface="Arial" panose="020B0604020202020204" pitchFamily="34" charset="0"/>
                <a:cs typeface="Arial" panose="020B0604020202020204" pitchFamily="34" charset="0"/>
              </a:rPr>
              <a:t> è in contrasto </a:t>
            </a:r>
          </a:p>
          <a:p>
            <a:pPr marL="0" indent="0" algn="ctr" eaLnBrk="1" hangingPunct="1">
              <a:lnSpc>
                <a:spcPct val="150000"/>
              </a:lnSpc>
              <a:buNone/>
            </a:pPr>
            <a:r>
              <a:rPr lang="it-IT" altLang="it-IT" sz="3600" dirty="0">
                <a:latin typeface="Arial" panose="020B0604020202020204" pitchFamily="34" charset="0"/>
                <a:cs typeface="Arial" panose="020B0604020202020204" pitchFamily="34" charset="0"/>
              </a:rPr>
              <a:t>con quello che afferma la </a:t>
            </a:r>
            <a:r>
              <a:rPr lang="it-IT" altLang="it-IT" sz="3600" b="1" dirty="0">
                <a:latin typeface="Arial" panose="020B0604020202020204" pitchFamily="34" charset="0"/>
                <a:cs typeface="Arial" panose="020B0604020202020204" pitchFamily="34" charset="0"/>
              </a:rPr>
              <a:t>BIBBIA?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endParaRPr lang="it-IT" altLang="it-IT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3600" dirty="0">
                <a:latin typeface="Arial" panose="020B0604020202020204" pitchFamily="34" charset="0"/>
                <a:cs typeface="Arial" panose="020B0604020202020204" pitchFamily="34" charset="0"/>
              </a:rPr>
              <a:t>La maggior parte delle persone è convinta di </a:t>
            </a:r>
            <a:r>
              <a:rPr lang="it-IT" altLang="it-IT" sz="3600" b="1" dirty="0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it-IT" altLang="it-IT" sz="3600" dirty="0">
                <a:latin typeface="Arial" panose="020B0604020202020204" pitchFamily="34" charset="0"/>
                <a:cs typeface="Arial" panose="020B0604020202020204" pitchFamily="34" charset="0"/>
              </a:rPr>
              <a:t>, pensano che siano in totale disaccordo.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7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7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7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91" y="-9000"/>
            <a:ext cx="12213382" cy="6876000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173804" y="331788"/>
            <a:ext cx="784439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ClrTx/>
              <a:buFontTx/>
              <a:buNone/>
            </a:pPr>
            <a:r>
              <a:rPr lang="it-IT" altLang="it-I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Tempo biblico: l’immagine è di una semiretta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050653" y="2276872"/>
            <a:ext cx="3129383" cy="1975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30000"/>
              </a:spcBef>
              <a:defRPr/>
            </a:pPr>
            <a:r>
              <a:rPr lang="it-IT" altLang="it-IT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Dio </a:t>
            </a:r>
          </a:p>
          <a:p>
            <a:pPr eaLnBrk="1" hangingPunct="1">
              <a:spcBef>
                <a:spcPct val="30000"/>
              </a:spcBef>
              <a:defRPr/>
            </a:pPr>
            <a:r>
              <a:rPr lang="it-IT" altLang="it-IT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Creazione</a:t>
            </a:r>
          </a:p>
        </p:txBody>
      </p:sp>
      <p:sp>
        <p:nvSpPr>
          <p:cNvPr id="8" name="Line 3"/>
          <p:cNvSpPr>
            <a:spLocks noChangeShapeType="1"/>
          </p:cNvSpPr>
          <p:nvPr/>
        </p:nvSpPr>
        <p:spPr bwMode="auto">
          <a:xfrm>
            <a:off x="2207568" y="3356930"/>
            <a:ext cx="8713712" cy="72070"/>
          </a:xfrm>
          <a:prstGeom prst="line">
            <a:avLst/>
          </a:prstGeom>
          <a:noFill/>
          <a:ln w="1524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7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Immagin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5407" y="-9000"/>
            <a:ext cx="12202814" cy="68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>
            <a:spLocks noChangeArrowheads="1"/>
          </p:cNvSpPr>
          <p:nvPr/>
        </p:nvSpPr>
        <p:spPr bwMode="auto">
          <a:xfrm>
            <a:off x="1847850" y="764704"/>
            <a:ext cx="8496300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it-IT" altLang="it-IT" sz="4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Signore e Signori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endParaRPr lang="it-IT" altLang="it-IT" sz="12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it-IT" altLang="it-IT" sz="4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ecco a voi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endParaRPr lang="it-IT" altLang="it-IT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985003" y="3918733"/>
            <a:ext cx="822199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it-IT" altLang="it-IT" sz="4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Grande SAPIENZA UMANA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2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2387588" y="116632"/>
            <a:ext cx="7416824" cy="1143000"/>
          </a:xfrm>
          <a:extLst>
            <a:ext uri="{909E8E84-426E-40DD-AFC4-6F175D3DCCD1}">
              <a14:hiddenFill xmlns:a14="http://schemas.microsoft.com/office/drawing/2010/main">
                <a:solidFill>
                  <a:srgbClr val="000099"/>
                </a:solidFill>
              </a14:hiddenFill>
            </a:ext>
          </a:extLst>
        </p:spPr>
        <p:txBody>
          <a:bodyPr>
            <a:noAutofit/>
          </a:bodyPr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it-IT" altLang="it-IT" sz="36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66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Dal buio totale emerge… </a:t>
            </a:r>
            <a:endParaRPr lang="it-IT" altLang="it-IT" sz="3600" b="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66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083" name="Picture 4" descr="- disegno zucca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02610" y="1107000"/>
            <a:ext cx="5386780" cy="4644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220306" y="5661248"/>
            <a:ext cx="9751388" cy="8206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it-IT" altLang="it-IT" sz="36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6600"/>
                  </a:outerShdw>
                </a:effectLst>
                <a:cs typeface="Arial" panose="020B0604020202020204" pitchFamily="34" charset="0"/>
              </a:rPr>
              <a:t>la zucca per diventare «duri» e poi fare i tortelli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488" y="4077072"/>
            <a:ext cx="1207091" cy="11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9884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68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962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803947" y="332656"/>
            <a:ext cx="8584106" cy="1143000"/>
          </a:xfrm>
          <a:extLst>
            <a:ext uri="{909E8E84-426E-40DD-AFC4-6F175D3DCCD1}">
              <a14:hiddenFill xmlns:a14="http://schemas.microsoft.com/office/drawing/2010/main">
                <a:solidFill>
                  <a:srgbClr val="000099"/>
                </a:solidFill>
              </a14:hiddenFill>
            </a:ext>
          </a:extLst>
        </p:spPr>
        <p:txBody>
          <a:bodyPr>
            <a:noAutofit/>
          </a:bodyPr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it-IT" altLang="it-IT" sz="36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66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vera Sapienza è la «Dotta ignoranza»</a:t>
            </a:r>
            <a:endParaRPr lang="it-IT" altLang="it-IT" sz="3600" b="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66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2"/>
          <p:cNvSpPr txBox="1">
            <a:spLocks noRot="1" noChangeArrowheads="1"/>
          </p:cNvSpPr>
          <p:nvPr/>
        </p:nvSpPr>
        <p:spPr>
          <a:xfrm>
            <a:off x="407368" y="1486217"/>
            <a:ext cx="11377264" cy="1143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000099"/>
                </a:solidFill>
              </a14:hiddenFill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it-IT" altLang="it-IT" sz="28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66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Più si studia e più si vorrebbe sapere, ma non è possibile sapere tutto.</a:t>
            </a:r>
          </a:p>
        </p:txBody>
      </p:sp>
      <p:sp>
        <p:nvSpPr>
          <p:cNvPr id="3" name="Rettangolo 2"/>
          <p:cNvSpPr/>
          <p:nvPr/>
        </p:nvSpPr>
        <p:spPr>
          <a:xfrm>
            <a:off x="695400" y="2780928"/>
            <a:ext cx="10801200" cy="1651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it-IT" altLang="it-IT" sz="36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6600"/>
                  </a:outerShdw>
                </a:effectLst>
                <a:cs typeface="Arial" panose="020B0604020202020204" pitchFamily="34" charset="0"/>
              </a:rPr>
              <a:t>Più si studia e più ci si apre all’infinito </a:t>
            </a:r>
          </a:p>
          <a:p>
            <a:pPr algn="ctr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it-IT" altLang="it-IT" sz="36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6600"/>
                  </a:outerShdw>
                </a:effectLst>
                <a:cs typeface="Arial" panose="020B0604020202020204" pitchFamily="34" charset="0"/>
              </a:rPr>
              <a:t>e ci si accorge quanto siamo infinitamente ignoranti. </a:t>
            </a:r>
          </a:p>
        </p:txBody>
      </p:sp>
      <p:sp>
        <p:nvSpPr>
          <p:cNvPr id="4" name="Rettangolo 3"/>
          <p:cNvSpPr/>
          <p:nvPr/>
        </p:nvSpPr>
        <p:spPr>
          <a:xfrm>
            <a:off x="1325470" y="4709805"/>
            <a:ext cx="9541060" cy="1478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it-IT" altLang="it-IT" sz="32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6600"/>
                  </a:outerShdw>
                </a:effectLst>
                <a:cs typeface="Arial" panose="020B0604020202020204" pitchFamily="34" charset="0"/>
              </a:rPr>
              <a:t>La «</a:t>
            </a:r>
            <a:r>
              <a:rPr lang="it-IT" altLang="it-IT" sz="32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6600"/>
                  </a:outerShdw>
                </a:effectLst>
                <a:cs typeface="Arial" panose="020B0604020202020204" pitchFamily="34" charset="0"/>
              </a:rPr>
              <a:t>Dotta ignoranza</a:t>
            </a:r>
            <a:r>
              <a:rPr lang="it-IT" altLang="it-IT" sz="32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6600"/>
                  </a:outerShdw>
                </a:effectLst>
                <a:cs typeface="Arial" panose="020B0604020202020204" pitchFamily="34" charset="0"/>
              </a:rPr>
              <a:t>» </a:t>
            </a:r>
          </a:p>
          <a:p>
            <a:pPr algn="ctr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it-IT" altLang="it-IT" sz="32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6600"/>
                  </a:outerShdw>
                </a:effectLst>
                <a:cs typeface="Arial" panose="020B0604020202020204" pitchFamily="34" charset="0"/>
              </a:rPr>
              <a:t>è la consapevolezza di quanto siamo ignoranti.</a:t>
            </a:r>
          </a:p>
        </p:txBody>
      </p:sp>
    </p:spTree>
    <p:extLst>
      <p:ext uri="{BB962C8B-B14F-4D97-AF65-F5344CB8AC3E}">
        <p14:creationId xmlns:p14="http://schemas.microsoft.com/office/powerpoint/2010/main" val="379850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68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3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962" grpId="0"/>
      <p:bldP spid="8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11260C3A-8DB9-F7BC-DB67-C8C20185A17E}"/>
              </a:ext>
            </a:extLst>
          </p:cNvPr>
          <p:cNvSpPr txBox="1"/>
          <p:nvPr/>
        </p:nvSpPr>
        <p:spPr>
          <a:xfrm>
            <a:off x="455567" y="431641"/>
            <a:ext cx="11280866" cy="5394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8000" indent="457200" algn="ctr"/>
            <a:r>
              <a:rPr lang="it-IT" sz="3000" b="1" i="0" dirty="0">
                <a:solidFill>
                  <a:srgbClr val="202124"/>
                </a:solidFill>
                <a:effectLst/>
                <a:cs typeface="Arial" panose="020B0604020202020204" pitchFamily="34" charset="0"/>
              </a:rPr>
              <a:t>Socrate</a:t>
            </a:r>
            <a:r>
              <a:rPr lang="it-IT" sz="3000" i="0" dirty="0">
                <a:solidFill>
                  <a:srgbClr val="202124"/>
                </a:solidFill>
                <a:effectLst/>
                <a:cs typeface="Arial" panose="020B0604020202020204" pitchFamily="34" charset="0"/>
              </a:rPr>
              <a:t> </a:t>
            </a:r>
          </a:p>
          <a:p>
            <a:pPr marL="108000" indent="457200" algn="ctr"/>
            <a:r>
              <a:rPr lang="it-IT" sz="2200" dirty="0">
                <a:solidFill>
                  <a:srgbClr val="202124"/>
                </a:solidFill>
                <a:cs typeface="Arial" panose="020B0604020202020204" pitchFamily="34" charset="0"/>
              </a:rPr>
              <a:t>(filosofo </a:t>
            </a:r>
            <a:r>
              <a:rPr lang="it-IT" sz="2200" b="0" i="0" dirty="0">
                <a:solidFill>
                  <a:srgbClr val="202124"/>
                </a:solidFill>
                <a:effectLst/>
                <a:cs typeface="Arial" panose="020B0604020202020204" pitchFamily="34" charset="0"/>
              </a:rPr>
              <a:t>nato ad Atene nel 469 a.C.)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it-IT" sz="800" b="0" i="0" dirty="0">
              <a:solidFill>
                <a:srgbClr val="202124"/>
              </a:solidFill>
              <a:effectLst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it-IT" b="0" i="0" dirty="0">
                <a:solidFill>
                  <a:srgbClr val="202124"/>
                </a:solidFill>
                <a:effectLst/>
                <a:cs typeface="Arial" panose="020B0604020202020204" pitchFamily="34" charset="0"/>
              </a:rPr>
              <a:t>era famoso per il suo metodo di insegnamento chiamato «</a:t>
            </a:r>
            <a:r>
              <a:rPr lang="it-IT" b="1" i="0" dirty="0">
                <a:solidFill>
                  <a:srgbClr val="202124"/>
                </a:solidFill>
                <a:effectLst/>
                <a:cs typeface="Arial" panose="020B0604020202020204" pitchFamily="34" charset="0"/>
              </a:rPr>
              <a:t>MAIEUTICA</a:t>
            </a:r>
            <a:r>
              <a:rPr lang="it-IT" b="0" i="0" dirty="0">
                <a:solidFill>
                  <a:srgbClr val="202124"/>
                </a:solidFill>
                <a:effectLst/>
                <a:cs typeface="Arial" panose="020B0604020202020204" pitchFamily="34" charset="0"/>
              </a:rPr>
              <a:t>»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it-IT" b="0" i="0" dirty="0">
                <a:solidFill>
                  <a:srgbClr val="202124"/>
                </a:solidFill>
                <a:effectLst/>
                <a:cs typeface="Arial" panose="020B0604020202020204" pitchFamily="34" charset="0"/>
              </a:rPr>
              <a:t>ch</a:t>
            </a:r>
            <a:r>
              <a:rPr lang="it-IT" dirty="0">
                <a:solidFill>
                  <a:srgbClr val="202124"/>
                </a:solidFill>
                <a:cs typeface="Arial" panose="020B0604020202020204" pitchFamily="34" charset="0"/>
              </a:rPr>
              <a:t>e consisteva nell’aiutare gli studenti a scoprire la verità in se stessi attraverso una serie di </a:t>
            </a:r>
            <a:r>
              <a:rPr lang="it-IT" b="1" dirty="0">
                <a:solidFill>
                  <a:srgbClr val="202124"/>
                </a:solidFill>
                <a:cs typeface="Arial" panose="020B0604020202020204" pitchFamily="34" charset="0"/>
              </a:rPr>
              <a:t>DOMANDE</a:t>
            </a:r>
            <a:r>
              <a:rPr lang="it-IT" dirty="0">
                <a:solidFill>
                  <a:srgbClr val="202124"/>
                </a:solidFill>
                <a:cs typeface="Arial" panose="020B0604020202020204" pitchFamily="34" charset="0"/>
              </a:rPr>
              <a:t> e </a:t>
            </a:r>
            <a:r>
              <a:rPr lang="it-IT" b="1" dirty="0">
                <a:solidFill>
                  <a:srgbClr val="202124"/>
                </a:solidFill>
                <a:cs typeface="Arial" panose="020B0604020202020204" pitchFamily="34" charset="0"/>
              </a:rPr>
              <a:t>RISPOSTE</a:t>
            </a:r>
            <a:r>
              <a:rPr lang="it-IT" dirty="0">
                <a:solidFill>
                  <a:srgbClr val="202124"/>
                </a:solidFill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it-IT" sz="1200" dirty="0"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it-IT" dirty="0">
                <a:cs typeface="Arial" panose="020B0604020202020204" pitchFamily="34" charset="0"/>
              </a:rPr>
              <a:t>Per Socrate la vera saggezza consiste nel riconoscere la propria ignoranza.</a:t>
            </a:r>
          </a:p>
          <a:p>
            <a:pPr marL="108000" algn="ctr">
              <a:lnSpc>
                <a:spcPct val="150000"/>
              </a:lnSpc>
              <a:spcBef>
                <a:spcPts val="0"/>
              </a:spcBef>
            </a:pPr>
            <a:r>
              <a:rPr lang="it-IT" b="0" i="0" dirty="0">
                <a:solidFill>
                  <a:srgbClr val="202124"/>
                </a:solidFill>
                <a:effectLst/>
                <a:cs typeface="Arial" panose="020B0604020202020204" pitchFamily="34" charset="0"/>
              </a:rPr>
              <a:t>«</a:t>
            </a:r>
            <a:r>
              <a:rPr lang="it-IT" b="0" dirty="0">
                <a:solidFill>
                  <a:srgbClr val="202124"/>
                </a:solidFill>
                <a:effectLst/>
                <a:cs typeface="Arial" panose="020B0604020202020204" pitchFamily="34" charset="0"/>
              </a:rPr>
              <a:t>Sapere di non sapere</a:t>
            </a:r>
            <a:r>
              <a:rPr lang="it-IT" dirty="0">
                <a:solidFill>
                  <a:srgbClr val="202124"/>
                </a:solidFill>
                <a:cs typeface="Arial" panose="020B0604020202020204" pitchFamily="34" charset="0"/>
              </a:rPr>
              <a:t>»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it-IT" sz="1000" dirty="0">
              <a:solidFill>
                <a:srgbClr val="202124"/>
              </a:solidFill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it-IT" dirty="0">
                <a:solidFill>
                  <a:srgbClr val="202124"/>
                </a:solidFill>
                <a:cs typeface="Arial" panose="020B0604020202020204" pitchFamily="34" charset="0"/>
              </a:rPr>
              <a:t>L</a:t>
            </a:r>
            <a:r>
              <a:rPr lang="it-IT" b="0" i="0" dirty="0">
                <a:solidFill>
                  <a:srgbClr val="202124"/>
                </a:solidFill>
                <a:effectLst/>
                <a:cs typeface="Arial" panose="020B0604020202020204" pitchFamily="34" charset="0"/>
              </a:rPr>
              <a:t>a consapevolezza della nostra infinita ignoranza diventa un punto di partenza per stimolare nuove </a:t>
            </a:r>
            <a:r>
              <a:rPr lang="it-IT" b="1" i="0" dirty="0">
                <a:solidFill>
                  <a:srgbClr val="202124"/>
                </a:solidFill>
                <a:effectLst/>
                <a:cs typeface="Arial" panose="020B0604020202020204" pitchFamily="34" charset="0"/>
              </a:rPr>
              <a:t>CURIOSITÀ</a:t>
            </a:r>
            <a:r>
              <a:rPr lang="it-IT" b="0" i="0" dirty="0">
                <a:solidFill>
                  <a:srgbClr val="202124"/>
                </a:solidFill>
                <a:effectLst/>
                <a:cs typeface="Arial" panose="020B0604020202020204" pitchFamily="34" charset="0"/>
              </a:rPr>
              <a:t>, nuove infinite </a:t>
            </a:r>
            <a:r>
              <a:rPr lang="it-IT" b="1" i="0" dirty="0">
                <a:solidFill>
                  <a:srgbClr val="202124"/>
                </a:solidFill>
                <a:effectLst/>
                <a:cs typeface="Arial" panose="020B0604020202020204" pitchFamily="34" charset="0"/>
              </a:rPr>
              <a:t>DOMANDE</a:t>
            </a:r>
            <a:r>
              <a:rPr lang="it-IT" b="0" i="0" dirty="0">
                <a:solidFill>
                  <a:srgbClr val="202124"/>
                </a:solidFill>
                <a:effectLst/>
                <a:cs typeface="Arial" panose="020B0604020202020204" pitchFamily="34" charset="0"/>
              </a:rPr>
              <a:t> e </a:t>
            </a:r>
            <a:r>
              <a:rPr lang="it-IT" b="1" i="0" dirty="0">
                <a:solidFill>
                  <a:srgbClr val="202124"/>
                </a:solidFill>
                <a:effectLst/>
                <a:cs typeface="Arial" panose="020B0604020202020204" pitchFamily="34" charset="0"/>
              </a:rPr>
              <a:t>RISPOSTE</a:t>
            </a:r>
            <a:r>
              <a:rPr lang="it-IT" dirty="0">
                <a:solidFill>
                  <a:srgbClr val="202124"/>
                </a:solidFill>
                <a:cs typeface="Arial" panose="020B0604020202020204" pitchFamily="34" charset="0"/>
              </a:rPr>
              <a:t>.</a:t>
            </a:r>
            <a:endParaRPr lang="it-IT" b="0" i="0" dirty="0">
              <a:solidFill>
                <a:srgbClr val="202124"/>
              </a:solidFill>
              <a:effectLst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271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60000">
              <a:srgbClr val="002060"/>
            </a:gs>
            <a:gs pos="0">
              <a:schemeClr val="accent5">
                <a:lumMod val="75000"/>
              </a:schemeClr>
            </a:gs>
            <a:gs pos="100000">
              <a:srgbClr val="FF9900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595A211E-5817-B402-79C5-5E443CF5F6B3}"/>
              </a:ext>
            </a:extLst>
          </p:cNvPr>
          <p:cNvSpPr txBox="1"/>
          <p:nvPr/>
        </p:nvSpPr>
        <p:spPr>
          <a:xfrm>
            <a:off x="1191986" y="789432"/>
            <a:ext cx="9808029" cy="5430782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500"/>
              </a:spcAft>
            </a:pPr>
            <a:r>
              <a:rPr lang="it-IT" sz="3600" b="1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Frasi di Socrate </a:t>
            </a:r>
          </a:p>
          <a:p>
            <a:pPr algn="ctr">
              <a:lnSpc>
                <a:spcPct val="150000"/>
              </a:lnSpc>
              <a:spcAft>
                <a:spcPts val="1500"/>
              </a:spcAft>
            </a:pPr>
            <a:r>
              <a:rPr lang="it-IT" sz="3600" b="1" dirty="0">
                <a:solidFill>
                  <a:schemeClr val="bg1"/>
                </a:solidFill>
                <a:latin typeface="Open Sans" panose="020B0606030504020204" pitchFamily="34" charset="0"/>
              </a:rPr>
              <a:t>l</a:t>
            </a:r>
            <a:r>
              <a:rPr lang="it-IT" sz="3600" b="1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a Sapienza come </a:t>
            </a:r>
          </a:p>
          <a:p>
            <a:pPr algn="ctr">
              <a:lnSpc>
                <a:spcPct val="150000"/>
              </a:lnSpc>
              <a:spcAft>
                <a:spcPts val="1500"/>
              </a:spcAft>
            </a:pPr>
            <a:r>
              <a:rPr lang="it-IT" sz="3600" b="1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“SAPERE di NON SAPERE”</a:t>
            </a:r>
          </a:p>
          <a:p>
            <a:pPr algn="ctr">
              <a:lnSpc>
                <a:spcPct val="150000"/>
              </a:lnSpc>
              <a:spcAft>
                <a:spcPts val="1500"/>
              </a:spcAft>
            </a:pPr>
            <a:r>
              <a:rPr lang="it-IT" sz="2600" i="0" dirty="0">
                <a:solidFill>
                  <a:schemeClr val="bg1"/>
                </a:solidFill>
                <a:effectLst/>
                <a:latin typeface="Ubuntu" panose="020B0504030602030204" pitchFamily="34" charset="0"/>
              </a:rPr>
              <a:t>La vera saggezza consiste nel riconoscere la propria ignoranza.</a:t>
            </a:r>
            <a:endParaRPr lang="it-IT" sz="2600" kern="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Aft>
                <a:spcPts val="1500"/>
              </a:spcAft>
            </a:pPr>
            <a:r>
              <a:rPr lang="it-IT" sz="24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https://angolopsicologia.com/frasi-di-socrate/</a:t>
            </a:r>
            <a:r>
              <a:rPr lang="it-IT" sz="24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endParaRPr lang="it-IT" sz="1200" kern="1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Aft>
                <a:spcPts val="1500"/>
              </a:spcAft>
            </a:pPr>
            <a:r>
              <a:rPr lang="it-IT" sz="1200" dirty="0">
                <a:hlinkClick r:id="rId4"/>
              </a:rPr>
              <a:t>Saputelli VS Socrate | #citazionisocrate #socrates #frasi #crescitapersonale #sucesso #motivazione - YouTube</a:t>
            </a:r>
            <a:endParaRPr lang="it-IT" sz="1200" kern="1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Aft>
                <a:spcPts val="1500"/>
              </a:spcAft>
            </a:pPr>
            <a:endParaRPr lang="it-IT" sz="1400" kern="1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6990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15380" y="261007"/>
            <a:ext cx="11161240" cy="6335986"/>
          </a:xfrm>
          <a:solidFill>
            <a:srgbClr val="FFFFCC"/>
          </a:solidFill>
        </p:spPr>
        <p:txBody>
          <a:bodyPr>
            <a:normAutofit fontScale="92500" lnSpcReduction="10000"/>
          </a:bodyPr>
          <a:lstStyle/>
          <a:p>
            <a:pPr algn="ctr" eaLnBrk="1" hangingPunct="1">
              <a:lnSpc>
                <a:spcPct val="160000"/>
              </a:lnSpc>
              <a:buFontTx/>
              <a:buNone/>
            </a:pPr>
            <a:r>
              <a:rPr lang="it-IT" altLang="it-IT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 si deve fare per rimanere sempre veri ignoranti? </a:t>
            </a:r>
          </a:p>
          <a:p>
            <a:pPr algn="ctr" eaLnBrk="1" hangingPunct="1">
              <a:lnSpc>
                <a:spcPct val="90000"/>
              </a:lnSpc>
            </a:pPr>
            <a:endParaRPr lang="it-IT" altLang="it-IT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E’ sufficiente il </a:t>
            </a:r>
            <a:r>
              <a:rPr lang="it-IT" altLang="it-IT" sz="2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“far bastare”</a:t>
            </a:r>
            <a:r>
              <a:rPr lang="it-IT" altLang="it-IT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solo il proprio unico punto di vista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ritenuto il più giusto e il più indiscutibile. </a:t>
            </a:r>
          </a:p>
          <a:p>
            <a:pPr algn="ctr" eaLnBrk="1" hangingPunct="1">
              <a:lnSpc>
                <a:spcPct val="90000"/>
              </a:lnSpc>
            </a:pPr>
            <a:endParaRPr lang="it-IT" altLang="it-IT" sz="9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60000"/>
              </a:lnSpc>
              <a:buFontTx/>
              <a:buNone/>
            </a:pPr>
            <a:r>
              <a:rPr lang="it-IT" altLang="it-IT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E’ sufficiente accontentarsi di vivere con i ragionamenti degli altri.</a:t>
            </a:r>
          </a:p>
          <a:p>
            <a:pPr algn="ctr" eaLnBrk="1" hangingPunct="1">
              <a:lnSpc>
                <a:spcPct val="160000"/>
              </a:lnSpc>
              <a:buFontTx/>
              <a:buNone/>
            </a:pPr>
            <a:endParaRPr lang="it-IT" altLang="it-IT" sz="9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60000"/>
              </a:lnSpc>
              <a:buFontTx/>
              <a:buNone/>
            </a:pPr>
            <a:r>
              <a:rPr lang="it-IT" altLang="it-IT" sz="5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it-IT" altLang="it-IT" sz="5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PRESUNZIONE </a:t>
            </a:r>
          </a:p>
          <a:p>
            <a:pPr algn="ctr" eaLnBrk="1" hangingPunct="1">
              <a:lnSpc>
                <a:spcPct val="160000"/>
              </a:lnSpc>
              <a:buFontTx/>
              <a:buNone/>
            </a:pPr>
            <a:r>
              <a:rPr lang="it-IT" altLang="it-IT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(eccessiva considerazione di sé) </a:t>
            </a:r>
          </a:p>
          <a:p>
            <a:pPr algn="ctr" eaLnBrk="1" hangingPunct="1">
              <a:lnSpc>
                <a:spcPct val="160000"/>
              </a:lnSpc>
              <a:buFontTx/>
              <a:buNone/>
            </a:pPr>
            <a:r>
              <a:rPr lang="it-IT" altLang="it-IT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è figlia dell’ignoranza.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1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1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1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1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1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1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0"/>
                                        <p:tgtEl>
                                          <p:spTgt spid="161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1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1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1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17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17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17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17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17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17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85410" y="699542"/>
            <a:ext cx="10621180" cy="5458916"/>
          </a:xfrm>
          <a:solidFill>
            <a:srgbClr val="FFFFCC"/>
          </a:solidFill>
        </p:spPr>
        <p:txBody>
          <a:bodyPr>
            <a:normAutofit/>
          </a:bodyPr>
          <a:lstStyle/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None/>
              <a:defRPr/>
            </a:pPr>
            <a:r>
              <a:rPr lang="it-IT" altLang="it-IT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Osservate come si comportano le persone nei bar o nei luoghi comuni: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it-IT" altLang="it-IT" sz="2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it-IT" altLang="it-IT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Spesso l’ignorante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it-IT" altLang="it-IT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it-IT" altLang="it-IT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è quello che vuol far vedere di sapere più di tutti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it-IT" altLang="it-IT" sz="2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it-IT" altLang="it-IT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massima ignoranza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it-IT" altLang="it-IT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it-IT" altLang="it-IT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è il non essere consapevoli neppure della propria ignoranza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it-IT" altLang="it-IT" sz="2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it-IT" altLang="it-IT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massima SAGGEZZA </a:t>
            </a:r>
          </a:p>
          <a:p>
            <a:pPr eaLnBrk="1" hangingPunct="1">
              <a:lnSpc>
                <a:spcPct val="110000"/>
              </a:lnSpc>
              <a:buFont typeface="Wingdings" panose="05000000000000000000" pitchFamily="2" charset="2"/>
              <a:buNone/>
              <a:defRPr/>
            </a:pPr>
            <a:r>
              <a:rPr lang="it-IT" altLang="it-IT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it-IT" altLang="it-IT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è l’essere consapevoli di quanto siamo ignoranti perché il sapere è infinito.</a:t>
            </a:r>
          </a:p>
          <a:p>
            <a:pPr eaLnBrk="1" hangingPunct="1">
              <a:lnSpc>
                <a:spcPct val="110000"/>
              </a:lnSpc>
              <a:buFont typeface="Wingdings" panose="05000000000000000000" pitchFamily="2" charset="2"/>
              <a:buNone/>
              <a:defRPr/>
            </a:pPr>
            <a:r>
              <a:rPr lang="it-IT" altLang="it-IT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Più si studia e più ci si accorge quanto siamo ignoranti.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440" y="3492500"/>
            <a:ext cx="621835" cy="61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2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2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2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2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2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2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28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28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28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28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28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28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28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28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28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2000">
              <a:srgbClr val="002060"/>
            </a:gs>
            <a:gs pos="10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1577498" y="598195"/>
            <a:ext cx="9037004" cy="2110725"/>
          </a:xfrm>
          <a:noFill/>
        </p:spPr>
        <p:txBody>
          <a:bodyPr>
            <a:noAutofit/>
          </a:bodyPr>
          <a:lstStyle/>
          <a:p>
            <a:pPr algn="ctr" eaLnBrk="1" hangingPunct="1">
              <a:buFontTx/>
              <a:buNone/>
            </a:pPr>
            <a:endParaRPr lang="it-IT" alt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Analisi delle </a:t>
            </a:r>
            <a:r>
              <a:rPr lang="it-IT" altLang="it-IT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Domande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000">
              <a:srgbClr val="002060"/>
            </a:gs>
            <a:gs pos="100000">
              <a:schemeClr val="bg1"/>
            </a:gs>
            <a:gs pos="100000">
              <a:schemeClr val="accent5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D Fetti  Aristarco di Samo  il pensato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394" y="620688"/>
            <a:ext cx="3351213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1067731" y="5373689"/>
            <a:ext cx="1005653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ClrTx/>
              <a:buSzTx/>
              <a:buFontTx/>
              <a:buNone/>
            </a:pPr>
            <a:r>
              <a:rPr lang="it-IT" altLang="it-IT" sz="4000" b="1" dirty="0">
                <a:solidFill>
                  <a:schemeClr val="tx1"/>
                </a:solidFill>
              </a:rPr>
              <a:t>Quali sono le categorie delle domande?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35360" y="133812"/>
            <a:ext cx="2736304" cy="33123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it-IT" altLang="it-IT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Scenetta n. 2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it-IT" altLang="it-IT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 scienziato 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limita a spiegare il COME, analizza il divenire di un fenomeno,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 non spiega il PERCHÉ 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(il senso, lo scopo)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chi ha stabilito e ben ordinato le leggi della natura.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45000"/>
                <a:lumOff val="55000"/>
              </a:schemeClr>
            </a:gs>
            <a:gs pos="83000">
              <a:schemeClr val="accent5">
                <a:lumMod val="5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5" name="Rectangle 3" descr="Stampati"/>
          <p:cNvSpPr>
            <a:spLocks noGrp="1" noChangeArrowheads="1"/>
          </p:cNvSpPr>
          <p:nvPr>
            <p:ph type="body" idx="4294967295"/>
          </p:nvPr>
        </p:nvSpPr>
        <p:spPr>
          <a:xfrm>
            <a:off x="1302296" y="676274"/>
            <a:ext cx="9587408" cy="5705053"/>
          </a:xfrm>
          <a:solidFill>
            <a:schemeClr val="bg1"/>
          </a:solidFill>
          <a:ln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 dirty="0"/>
          </a:p>
          <a:p>
            <a:pPr marL="0" indent="0" algn="ctr" eaLnBrk="1" hangingPunct="1">
              <a:buNone/>
            </a:pPr>
            <a:r>
              <a:rPr lang="it-IT" altLang="it-IT" sz="3200" dirty="0">
                <a:latin typeface="Arial" panose="020B0604020202020204" pitchFamily="34" charset="0"/>
                <a:cs typeface="Arial" panose="020B0604020202020204" pitchFamily="34" charset="0"/>
              </a:rPr>
              <a:t>Ora analizziamo che cosa succede nell’uomo </a:t>
            </a:r>
          </a:p>
          <a:p>
            <a:pPr marL="0" indent="0" algn="ctr" eaLnBrk="1" hangingPunct="1">
              <a:buNone/>
            </a:pPr>
            <a:r>
              <a:rPr lang="it-IT" altLang="it-IT" sz="3200" dirty="0">
                <a:latin typeface="Arial" panose="020B0604020202020204" pitchFamily="34" charset="0"/>
                <a:cs typeface="Arial" panose="020B0604020202020204" pitchFamily="34" charset="0"/>
              </a:rPr>
              <a:t>quando si apre alla conoscenza.</a:t>
            </a:r>
          </a:p>
          <a:p>
            <a:pPr eaLnBrk="1" hangingPunct="1"/>
            <a:endParaRPr lang="it-IT" altLang="it-IT" dirty="0"/>
          </a:p>
          <a:p>
            <a:pPr eaLnBrk="1" hangingPunct="1"/>
            <a:endParaRPr lang="it-IT" altLang="it-IT" sz="2400" dirty="0"/>
          </a:p>
          <a:p>
            <a:pPr algn="ctr" eaLnBrk="1" hangingPunct="1">
              <a:buFontTx/>
              <a:buNone/>
            </a:pPr>
            <a:r>
              <a:rPr lang="it-IT" altLang="it-IT" sz="5400" b="1" dirty="0">
                <a:latin typeface="Arial" panose="020B0604020202020204" pitchFamily="34" charset="0"/>
                <a:cs typeface="Arial" panose="020B0604020202020204" pitchFamily="34" charset="0"/>
              </a:rPr>
              <a:t>GNOSEOLOGIA</a:t>
            </a:r>
          </a:p>
          <a:p>
            <a:pPr algn="ctr" eaLnBrk="1" hangingPunct="1">
              <a:buFontTx/>
              <a:buNone/>
            </a:pPr>
            <a:endParaRPr lang="it-IT" altLang="it-IT" sz="2400" dirty="0"/>
          </a:p>
          <a:p>
            <a:pPr algn="ctr" eaLnBrk="1" hangingPunct="1">
              <a:buFontTx/>
              <a:buNone/>
            </a:pP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Si occupa di analizzare il fenomeno dell’uomo </a:t>
            </a:r>
          </a:p>
          <a:p>
            <a:pPr algn="ctr" eaLnBrk="1" hangingPunct="1">
              <a:buFontTx/>
              <a:buNone/>
            </a:pP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quando sviluppa la conoscenza</a:t>
            </a:r>
          </a:p>
          <a:p>
            <a:pPr algn="ctr" eaLnBrk="1" hangingPunct="1">
              <a:buFontTx/>
              <a:buNone/>
            </a:pP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altLang="it-IT" i="1" dirty="0">
                <a:latin typeface="Arial" panose="020B0604020202020204" pitchFamily="34" charset="0"/>
                <a:cs typeface="Arial" panose="020B0604020202020204" pitchFamily="34" charset="0"/>
              </a:rPr>
              <a:t>gnosi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 = conoscenza)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2488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488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488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488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488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488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488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488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488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488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5407" y="-9000"/>
            <a:ext cx="12202814" cy="68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08656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100000">
              <a:schemeClr val="bg1"/>
            </a:gs>
            <a:gs pos="100000">
              <a:schemeClr val="accent5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- disegno zucc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5"/>
          <a:stretch/>
        </p:blipFill>
        <p:spPr bwMode="auto">
          <a:xfrm>
            <a:off x="2234406" y="206832"/>
            <a:ext cx="7934336" cy="644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4917" name="Rectangle 5"/>
          <p:cNvSpPr>
            <a:spLocks noChangeArrowheads="1"/>
          </p:cNvSpPr>
          <p:nvPr/>
        </p:nvSpPr>
        <p:spPr bwMode="auto">
          <a:xfrm rot="-2102869">
            <a:off x="4611082" y="3593267"/>
            <a:ext cx="1031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ClrTx/>
              <a:buSzTx/>
              <a:buFontTx/>
              <a:buNone/>
            </a:pPr>
            <a:r>
              <a:rPr lang="it-IT" altLang="it-IT" sz="2400" b="1" dirty="0">
                <a:solidFill>
                  <a:srgbClr val="000000"/>
                </a:solidFill>
                <a:latin typeface="Arial" panose="020B0604020202020204" pitchFamily="34" charset="0"/>
              </a:rPr>
              <a:t>Come</a:t>
            </a:r>
          </a:p>
        </p:txBody>
      </p:sp>
      <p:sp>
        <p:nvSpPr>
          <p:cNvPr id="294919" name="Rectangle 7"/>
          <p:cNvSpPr>
            <a:spLocks noChangeArrowheads="1"/>
          </p:cNvSpPr>
          <p:nvPr/>
        </p:nvSpPr>
        <p:spPr bwMode="auto">
          <a:xfrm rot="-2102869">
            <a:off x="6743701" y="4292600"/>
            <a:ext cx="9445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ClrTx/>
              <a:buSzTx/>
              <a:buFontTx/>
              <a:buNone/>
            </a:pPr>
            <a:r>
              <a:rPr lang="it-IT" altLang="it-IT" sz="2400" b="1" dirty="0">
                <a:solidFill>
                  <a:srgbClr val="000000"/>
                </a:solidFill>
                <a:latin typeface="Arial" panose="020B0604020202020204" pitchFamily="34" charset="0"/>
              </a:rPr>
              <a:t>Quali</a:t>
            </a:r>
          </a:p>
        </p:txBody>
      </p:sp>
      <p:sp>
        <p:nvSpPr>
          <p:cNvPr id="294920" name="Rectangle 8"/>
          <p:cNvSpPr>
            <a:spLocks noChangeArrowheads="1"/>
          </p:cNvSpPr>
          <p:nvPr/>
        </p:nvSpPr>
        <p:spPr bwMode="auto">
          <a:xfrm rot="-2102869">
            <a:off x="2876626" y="2897613"/>
            <a:ext cx="11477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ClrTx/>
              <a:buSzTx/>
              <a:buFontTx/>
              <a:buNone/>
            </a:pPr>
            <a:r>
              <a:rPr lang="it-IT" altLang="it-IT" sz="2400" b="1" dirty="0">
                <a:solidFill>
                  <a:srgbClr val="000000"/>
                </a:solidFill>
                <a:latin typeface="Arial" panose="020B0604020202020204" pitchFamily="34" charset="0"/>
              </a:rPr>
              <a:t>Quanti</a:t>
            </a:r>
          </a:p>
        </p:txBody>
      </p:sp>
      <p:sp>
        <p:nvSpPr>
          <p:cNvPr id="294921" name="Rectangle 9"/>
          <p:cNvSpPr>
            <a:spLocks noChangeArrowheads="1"/>
          </p:cNvSpPr>
          <p:nvPr/>
        </p:nvSpPr>
        <p:spPr bwMode="auto">
          <a:xfrm rot="-2102869">
            <a:off x="5303838" y="4772025"/>
            <a:ext cx="1333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ClrTx/>
              <a:buSzTx/>
              <a:buFontTx/>
              <a:buNone/>
            </a:pPr>
            <a:r>
              <a:rPr lang="it-IT" altLang="it-IT" sz="2400" b="1" dirty="0">
                <a:solidFill>
                  <a:srgbClr val="000000"/>
                </a:solidFill>
                <a:latin typeface="Arial" panose="020B0604020202020204" pitchFamily="34" charset="0"/>
              </a:rPr>
              <a:t>Quando</a:t>
            </a:r>
          </a:p>
        </p:txBody>
      </p:sp>
      <p:sp>
        <p:nvSpPr>
          <p:cNvPr id="294922" name="Rectangle 10"/>
          <p:cNvSpPr>
            <a:spLocks noChangeArrowheads="1"/>
          </p:cNvSpPr>
          <p:nvPr/>
        </p:nvSpPr>
        <p:spPr bwMode="auto">
          <a:xfrm rot="-327075">
            <a:off x="8426748" y="2652660"/>
            <a:ext cx="930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ClrTx/>
              <a:buSzTx/>
              <a:buFontTx/>
              <a:buNone/>
            </a:pPr>
            <a:r>
              <a:rPr lang="it-IT" altLang="it-IT" sz="2400" b="1" dirty="0">
                <a:solidFill>
                  <a:srgbClr val="000000"/>
                </a:solidFill>
                <a:latin typeface="Arial" panose="020B0604020202020204" pitchFamily="34" charset="0"/>
              </a:rPr>
              <a:t>Dove</a:t>
            </a:r>
          </a:p>
        </p:txBody>
      </p:sp>
      <p:sp>
        <p:nvSpPr>
          <p:cNvPr id="294923" name="Rectangle 11"/>
          <p:cNvSpPr>
            <a:spLocks noChangeArrowheads="1"/>
          </p:cNvSpPr>
          <p:nvPr/>
        </p:nvSpPr>
        <p:spPr bwMode="auto">
          <a:xfrm rot="-2102869">
            <a:off x="3393488" y="3732603"/>
            <a:ext cx="1201738" cy="4572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ClrTx/>
              <a:buSzTx/>
              <a:buFontTx/>
              <a:buNone/>
            </a:pPr>
            <a:r>
              <a:rPr lang="it-IT" altLang="it-IT" sz="2400" b="1" dirty="0">
                <a:solidFill>
                  <a:schemeClr val="bg1"/>
                </a:solidFill>
                <a:latin typeface="Arial" panose="020B0604020202020204" pitchFamily="34" charset="0"/>
              </a:rPr>
              <a:t>Perché</a:t>
            </a:r>
          </a:p>
        </p:txBody>
      </p:sp>
      <p:sp>
        <p:nvSpPr>
          <p:cNvPr id="294924" name="Rectangle 12"/>
          <p:cNvSpPr>
            <a:spLocks noChangeArrowheads="1"/>
          </p:cNvSpPr>
          <p:nvPr/>
        </p:nvSpPr>
        <p:spPr bwMode="auto">
          <a:xfrm rot="-2102869">
            <a:off x="7800563" y="4076699"/>
            <a:ext cx="1184275" cy="4572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ClrTx/>
              <a:buSzTx/>
              <a:buFontTx/>
              <a:buNone/>
            </a:pPr>
            <a:r>
              <a:rPr lang="it-IT" altLang="it-IT" sz="2400" b="1" dirty="0">
                <a:solidFill>
                  <a:schemeClr val="bg1"/>
                </a:solidFill>
                <a:latin typeface="Arial" panose="020B0604020202020204" pitchFamily="34" charset="0"/>
              </a:rPr>
              <a:t>Cosa è</a:t>
            </a:r>
          </a:p>
        </p:txBody>
      </p:sp>
      <p:sp>
        <p:nvSpPr>
          <p:cNvPr id="52234" name="Rectangle 14"/>
          <p:cNvSpPr>
            <a:spLocks noChangeArrowheads="1"/>
          </p:cNvSpPr>
          <p:nvPr/>
        </p:nvSpPr>
        <p:spPr bwMode="auto">
          <a:xfrm>
            <a:off x="335360" y="202623"/>
            <a:ext cx="478688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b="1" dirty="0">
                <a:solidFill>
                  <a:schemeClr val="bg1"/>
                </a:solidFill>
                <a:latin typeface="Arial" panose="020B0604020202020204" pitchFamily="34" charset="0"/>
              </a:rPr>
              <a:t>Categorie di DOMANDE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2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4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2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4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4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94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94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94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2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4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917" grpId="0"/>
      <p:bldP spid="294919" grpId="0"/>
      <p:bldP spid="294920" grpId="0"/>
      <p:bldP spid="294921" grpId="0"/>
      <p:bldP spid="294922" grpId="0"/>
      <p:bldP spid="294923" grpId="0" animBg="1"/>
      <p:bldP spid="294924" grpId="0" animBg="1"/>
      <p:bldP spid="5223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2000">
              <a:schemeClr val="bg1"/>
            </a:gs>
            <a:gs pos="0">
              <a:schemeClr val="bg1"/>
            </a:gs>
            <a:gs pos="100000">
              <a:srgbClr val="002060"/>
            </a:gs>
          </a:gsLst>
          <a:path path="rect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631504" y="1196752"/>
            <a:ext cx="9103774" cy="14809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4000" b="1" dirty="0"/>
              <a:t>FENOMENO</a:t>
            </a:r>
            <a:r>
              <a:rPr lang="it-IT" dirty="0"/>
              <a:t> </a:t>
            </a:r>
          </a:p>
          <a:p>
            <a:pPr>
              <a:lnSpc>
                <a:spcPct val="150000"/>
              </a:lnSpc>
            </a:pPr>
            <a:r>
              <a:rPr lang="it-IT" sz="2300" dirty="0"/>
              <a:t>è tutto quello che </a:t>
            </a:r>
            <a:r>
              <a:rPr lang="it-IT" sz="2300" b="1" dirty="0"/>
              <a:t>SI VEDE ma non riusciamo a capire o spiegare.</a:t>
            </a:r>
          </a:p>
        </p:txBody>
      </p:sp>
      <p:sp>
        <p:nvSpPr>
          <p:cNvPr id="3" name="Rettangolo 2"/>
          <p:cNvSpPr/>
          <p:nvPr/>
        </p:nvSpPr>
        <p:spPr>
          <a:xfrm>
            <a:off x="1631504" y="3443468"/>
            <a:ext cx="8560357" cy="20118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4000" b="1" dirty="0"/>
              <a:t>NOUMENO</a:t>
            </a:r>
            <a:r>
              <a:rPr lang="it-IT" dirty="0"/>
              <a:t> </a:t>
            </a:r>
          </a:p>
          <a:p>
            <a:pPr>
              <a:lnSpc>
                <a:spcPct val="150000"/>
              </a:lnSpc>
            </a:pPr>
            <a:r>
              <a:rPr lang="it-IT" sz="2300" dirty="0"/>
              <a:t>è tutto quello che </a:t>
            </a:r>
            <a:r>
              <a:rPr lang="it-IT" sz="2300" b="1" dirty="0"/>
              <a:t>NON si vede ma ne percepiamo l’esistenza </a:t>
            </a:r>
          </a:p>
          <a:p>
            <a:pPr>
              <a:lnSpc>
                <a:spcPct val="150000"/>
              </a:lnSpc>
            </a:pPr>
            <a:r>
              <a:rPr lang="it-IT" sz="2300" dirty="0"/>
              <a:t>(es. elettroni, atomi, fotoni, ecc.).</a:t>
            </a:r>
          </a:p>
        </p:txBody>
      </p:sp>
    </p:spTree>
    <p:extLst>
      <p:ext uri="{BB962C8B-B14F-4D97-AF65-F5344CB8AC3E}">
        <p14:creationId xmlns:p14="http://schemas.microsoft.com/office/powerpoint/2010/main" val="392032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100000">
              <a:schemeClr val="bg1"/>
            </a:gs>
            <a:gs pos="100000">
              <a:schemeClr val="accent5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7" name="Rectangle 5"/>
          <p:cNvSpPr>
            <a:spLocks noGrp="1" noRot="1" noChangeArrowheads="1"/>
          </p:cNvSpPr>
          <p:nvPr>
            <p:ph type="body" sz="half" idx="4294967295"/>
          </p:nvPr>
        </p:nvSpPr>
        <p:spPr>
          <a:xfrm>
            <a:off x="767408" y="130324"/>
            <a:ext cx="4680520" cy="6597352"/>
          </a:xfrm>
          <a:solidFill>
            <a:srgbClr val="000000"/>
          </a:solidFill>
        </p:spPr>
        <p:txBody>
          <a:bodyPr>
            <a:normAutofit fontScale="85000" lnSpcReduction="20000"/>
          </a:bodyPr>
          <a:lstStyle/>
          <a:p>
            <a:pPr algn="ctr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lang="it-IT" altLang="it-IT" sz="3600" b="1" dirty="0">
              <a:solidFill>
                <a:srgbClr val="FF99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it-IT" altLang="it-IT" sz="3600" b="1" dirty="0">
                <a:solidFill>
                  <a:srgbClr val="FF99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Scienza</a:t>
            </a:r>
          </a:p>
          <a:p>
            <a:pPr algn="ctr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lang="it-IT" altLang="it-IT" sz="1400" dirty="0">
              <a:solidFill>
                <a:srgbClr val="FF99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lang="it-IT" altLang="it-IT" sz="1400" dirty="0">
              <a:solidFill>
                <a:srgbClr val="FF99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it-IT" altLang="it-IT" sz="3000" b="1" i="1" u="sng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COME</a:t>
            </a:r>
            <a:endParaRPr lang="it-IT" altLang="it-IT" sz="30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it-IT" altLang="it-IT" sz="1800" dirty="0">
                <a:solidFill>
                  <a:srgbClr val="FF99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 capacità dell’uomo </a:t>
            </a:r>
            <a:r>
              <a:rPr lang="it-IT" altLang="it-IT" sz="2400" dirty="0">
                <a:solidFill>
                  <a:srgbClr val="FF99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 </a:t>
            </a:r>
            <a:r>
              <a:rPr lang="it-IT" altLang="it-IT" sz="2400" u="sng" dirty="0">
                <a:solidFill>
                  <a:srgbClr val="FF99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osservare</a:t>
            </a:r>
            <a:r>
              <a:rPr lang="it-IT" altLang="it-IT" sz="2400" dirty="0">
                <a:solidFill>
                  <a:srgbClr val="FF99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1800" dirty="0">
                <a:solidFill>
                  <a:srgbClr val="FF99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l’evoluzione </a:t>
            </a:r>
          </a:p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it-IT" altLang="it-IT" sz="1800" dirty="0">
                <a:solidFill>
                  <a:srgbClr val="FF99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 un fenomeno, il suo divenire.</a:t>
            </a:r>
          </a:p>
          <a:p>
            <a:pPr>
              <a:lnSpc>
                <a:spcPct val="80000"/>
              </a:lnSpc>
              <a:buNone/>
            </a:pPr>
            <a:endParaRPr lang="it-IT" altLang="it-IT" sz="1600" b="1" i="1" u="sng" dirty="0">
              <a:solidFill>
                <a:srgbClr val="FF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it-IT" altLang="it-I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quanti   </a:t>
            </a:r>
          </a:p>
          <a:p>
            <a:pPr>
              <a:lnSpc>
                <a:spcPct val="120000"/>
              </a:lnSpc>
              <a:buNone/>
            </a:pPr>
            <a:r>
              <a:rPr lang="it-IT" altLang="it-IT" sz="18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capacità di calcolare: sviluppa la logica della</a:t>
            </a:r>
          </a:p>
          <a:p>
            <a:pPr algn="ctr">
              <a:lnSpc>
                <a:spcPct val="120000"/>
              </a:lnSpc>
              <a:buNone/>
            </a:pPr>
            <a:r>
              <a:rPr lang="it-IT" altLang="it-IT" sz="2400" b="1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MATEMATICA</a:t>
            </a:r>
            <a:r>
              <a:rPr lang="it-IT" altLang="it-IT" sz="16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lang="it-IT" altLang="it-IT" sz="1600" b="1" i="1" u="sng" dirty="0">
              <a:solidFill>
                <a:srgbClr val="FF99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it-IT" altLang="it-I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quando </a:t>
            </a:r>
            <a:r>
              <a:rPr lang="it-IT" altLang="it-IT" sz="2400" i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it-IT" altLang="it-IT" sz="1800" dirty="0">
                <a:solidFill>
                  <a:srgbClr val="FF99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 capacità di calcolare e</a:t>
            </a:r>
            <a:r>
              <a:rPr lang="it-IT" altLang="it-IT" sz="1600" dirty="0">
                <a:solidFill>
                  <a:srgbClr val="FF99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it-IT" altLang="it-IT" sz="2500" u="sng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osservare il tempo</a:t>
            </a:r>
            <a:r>
              <a:rPr lang="it-IT" altLang="it-IT" sz="1800" dirty="0">
                <a:solidFill>
                  <a:srgbClr val="FF99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lang="it-IT" altLang="it-IT" sz="1400" dirty="0">
              <a:solidFill>
                <a:srgbClr val="FF99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it-IT" altLang="it-I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dove </a:t>
            </a:r>
            <a:r>
              <a:rPr lang="it-IT" altLang="it-IT" sz="2400" i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>
              <a:lnSpc>
                <a:spcPct val="80000"/>
              </a:lnSpc>
              <a:buNone/>
            </a:pPr>
            <a:r>
              <a:rPr lang="it-IT" altLang="it-IT" sz="16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capacità di </a:t>
            </a:r>
            <a:r>
              <a:rPr lang="it-IT" altLang="it-IT" sz="2500" u="sng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osservare lo spazio.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lang="it-IT" altLang="it-IT" sz="1400" b="1" i="1" u="sng" dirty="0">
              <a:solidFill>
                <a:srgbClr val="FF99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it-IT" altLang="it-I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 o quali  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it-IT" altLang="it-IT" sz="1600" dirty="0">
                <a:solidFill>
                  <a:srgbClr val="FF99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 capacità di </a:t>
            </a:r>
            <a:r>
              <a:rPr lang="it-IT" altLang="it-IT" sz="2500" u="sng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osservare le differenze</a:t>
            </a:r>
            <a:r>
              <a:rPr lang="it-IT" altLang="it-IT" sz="1600" dirty="0">
                <a:solidFill>
                  <a:srgbClr val="FF99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lang="it-IT" altLang="it-IT" sz="1600" dirty="0">
              <a:solidFill>
                <a:srgbClr val="FF99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518" name="Rectangle 6"/>
          <p:cNvSpPr>
            <a:spLocks noGrp="1" noRot="1" noChangeArrowheads="1"/>
          </p:cNvSpPr>
          <p:nvPr>
            <p:ph type="body" sz="half" idx="4294967295"/>
          </p:nvPr>
        </p:nvSpPr>
        <p:spPr>
          <a:xfrm>
            <a:off x="6960096" y="130324"/>
            <a:ext cx="4536504" cy="6597352"/>
          </a:xfrm>
          <a:solidFill>
            <a:srgbClr val="000000"/>
          </a:solidFill>
        </p:spPr>
        <p:txBody>
          <a:bodyPr>
            <a:normAutofit fontScale="77500" lnSpcReduction="20000"/>
          </a:bodyPr>
          <a:lstStyle/>
          <a:p>
            <a:pPr algn="ctr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lang="it-IT" altLang="it-IT" sz="3600" b="1" dirty="0">
              <a:solidFill>
                <a:srgbClr val="FFFF99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70000"/>
              </a:lnSpc>
              <a:buFont typeface="Arial" panose="020B0604020202020204" pitchFamily="34" charset="0"/>
              <a:buNone/>
            </a:pPr>
            <a:r>
              <a:rPr lang="it-IT" altLang="it-IT" sz="3600" b="1" dirty="0">
                <a:solidFill>
                  <a:srgbClr val="FFFF9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Religione - Filosofia</a:t>
            </a:r>
          </a:p>
          <a:p>
            <a:pPr algn="ctr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lang="it-IT" altLang="it-IT" sz="1000" b="1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60000"/>
              </a:lnSpc>
              <a:spcBef>
                <a:spcPts val="1200"/>
              </a:spcBef>
            </a:pPr>
            <a:r>
              <a:rPr lang="it-IT" altLang="it-IT" sz="3700" b="1" i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PERCHÉ</a:t>
            </a:r>
            <a:r>
              <a:rPr lang="it-IT" altLang="it-IT" sz="37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eaLnBrk="1" hangingPunct="1">
              <a:lnSpc>
                <a:spcPct val="160000"/>
              </a:lnSpc>
              <a:spcBef>
                <a:spcPts val="1200"/>
              </a:spcBef>
              <a:buNone/>
            </a:pPr>
            <a:r>
              <a:rPr lang="it-IT" altLang="it-IT" sz="19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Perché tutto è stabilito così, solo in questo modo e non diversamente? </a:t>
            </a:r>
          </a:p>
          <a:p>
            <a:pPr marL="0" indent="0" eaLnBrk="1" hangingPunct="1">
              <a:lnSpc>
                <a:spcPct val="160000"/>
              </a:lnSpc>
              <a:spcBef>
                <a:spcPts val="1200"/>
              </a:spcBef>
              <a:buNone/>
            </a:pPr>
            <a:r>
              <a:rPr lang="it-IT" altLang="it-IT" sz="19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Chi ha stabilito l’ordine e le leggi della natura?</a:t>
            </a:r>
          </a:p>
          <a:p>
            <a:pPr eaLnBrk="1" hangingPunct="1">
              <a:lnSpc>
                <a:spcPct val="160000"/>
              </a:lnSpc>
              <a:spcBef>
                <a:spcPts val="1200"/>
              </a:spcBef>
            </a:pPr>
            <a:r>
              <a:rPr lang="it-IT" altLang="it-IT" sz="1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Perché? </a:t>
            </a:r>
            <a:r>
              <a:rPr lang="it-IT" altLang="it-IT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 senso ha la vita?</a:t>
            </a:r>
          </a:p>
          <a:p>
            <a:pPr eaLnBrk="1" hangingPunct="1">
              <a:lnSpc>
                <a:spcPct val="160000"/>
              </a:lnSpc>
              <a:spcBef>
                <a:spcPts val="1200"/>
              </a:spcBef>
            </a:pPr>
            <a:r>
              <a:rPr lang="it-IT" altLang="it-IT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</a:t>
            </a:r>
            <a:r>
              <a:rPr lang="it-IT" altLang="it-IT" sz="19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19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COSA È </a:t>
            </a:r>
            <a:r>
              <a:rPr lang="it-IT" altLang="it-IT" sz="1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lang="it-IT" altLang="it-IT" sz="2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it-IT" altLang="it-IT" sz="2000" dirty="0">
                <a:solidFill>
                  <a:srgbClr val="FFFF9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Per </a:t>
            </a:r>
            <a:r>
              <a:rPr lang="it-IT" altLang="it-IT" sz="2200" dirty="0">
                <a:solidFill>
                  <a:srgbClr val="FFFF9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rispondere</a:t>
            </a:r>
            <a:r>
              <a:rPr lang="it-IT" altLang="it-IT" sz="2000" dirty="0">
                <a:solidFill>
                  <a:srgbClr val="FFFF9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 queste domande l’uomo deve </a:t>
            </a:r>
          </a:p>
          <a:p>
            <a:pPr algn="ctr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lang="it-IT" altLang="it-IT" sz="2000" dirty="0">
              <a:solidFill>
                <a:srgbClr val="FFFF99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it-IT" altLang="it-IT" sz="3200" b="1" dirty="0">
                <a:solidFill>
                  <a:srgbClr val="FFFF9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ASTRARRE</a:t>
            </a:r>
            <a:r>
              <a:rPr lang="it-IT" altLang="it-IT" sz="2400" dirty="0">
                <a:solidFill>
                  <a:srgbClr val="FFFF9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lang="it-IT" altLang="it-IT" sz="800" dirty="0">
              <a:solidFill>
                <a:srgbClr val="FFFF99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it-IT" altLang="it-IT" sz="2000" dirty="0">
                <a:solidFill>
                  <a:srgbClr val="FFFF9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ossia deve riflettere </a:t>
            </a:r>
          </a:p>
          <a:p>
            <a:pPr algn="ctr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it-IT" altLang="it-IT" sz="2000" dirty="0">
                <a:solidFill>
                  <a:srgbClr val="FFFF9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per andare </a:t>
            </a:r>
            <a:r>
              <a:rPr lang="it-IT" altLang="it-IT" sz="2000" u="sng" dirty="0">
                <a:solidFill>
                  <a:srgbClr val="FFFF9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oltre a quello che ved</a:t>
            </a:r>
            <a:r>
              <a:rPr lang="it-IT" altLang="it-IT" sz="2000" u="sng" dirty="0">
                <a:solidFill>
                  <a:srgbClr val="FFFF99"/>
                </a:solidFill>
                <a:effectLst/>
              </a:rPr>
              <a:t>e</a:t>
            </a:r>
            <a:r>
              <a:rPr lang="it-IT" altLang="it-IT" sz="2000" dirty="0">
                <a:solidFill>
                  <a:srgbClr val="FFFF99"/>
                </a:solidFill>
                <a:effectLst/>
              </a:rPr>
              <a:t>.</a:t>
            </a:r>
          </a:p>
          <a:p>
            <a:pPr algn="ctr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it-IT" altLang="it-IT" sz="2000" dirty="0">
                <a:solidFill>
                  <a:srgbClr val="FFFF99"/>
                </a:solidFill>
              </a:rPr>
              <a:t>Oltre a quello che </a:t>
            </a:r>
            <a:r>
              <a:rPr lang="it-IT" altLang="it-IT" sz="2000" u="sng" dirty="0">
                <a:solidFill>
                  <a:srgbClr val="FFFF99"/>
                </a:solidFill>
              </a:rPr>
              <a:t>osserva</a:t>
            </a:r>
            <a:r>
              <a:rPr lang="it-IT" altLang="it-IT" sz="2000" dirty="0">
                <a:solidFill>
                  <a:srgbClr val="FFFF99"/>
                </a:solidFill>
              </a:rPr>
              <a:t> (la Scienza).</a:t>
            </a:r>
            <a:endParaRPr lang="it-IT" altLang="it-IT" sz="2000" dirty="0">
              <a:solidFill>
                <a:srgbClr val="FFFF99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5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5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45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45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45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45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45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45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45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45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45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45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45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45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45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45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45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451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451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451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451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451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451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451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451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451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451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451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451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451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451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451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451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451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451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3000"/>
                                        <p:tgtEl>
                                          <p:spTgt spid="645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645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45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45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645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45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45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645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45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45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645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45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45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645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45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645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645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645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645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645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45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645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6451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6451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6451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6451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6451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6451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6451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6451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6451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100000">
              <a:schemeClr val="bg1"/>
            </a:gs>
            <a:gs pos="100000">
              <a:schemeClr val="accent5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703512" y="188640"/>
            <a:ext cx="8784976" cy="25202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60000"/>
              </a:lnSpc>
              <a:spcAft>
                <a:spcPts val="0"/>
              </a:spcAft>
              <a:defRPr/>
            </a:pPr>
            <a:r>
              <a:rPr lang="it-IT" altLang="it-IT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Il Tempo:</a:t>
            </a:r>
          </a:p>
          <a:p>
            <a:pPr algn="ctr" fontAlgn="auto">
              <a:lnSpc>
                <a:spcPct val="160000"/>
              </a:lnSpc>
              <a:spcAft>
                <a:spcPts val="0"/>
              </a:spcAft>
              <a:defRPr/>
            </a:pPr>
            <a:r>
              <a:rPr lang="it-IT" altLang="it-IT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videoclip sulle riflessioni esistenziali</a:t>
            </a:r>
            <a:endParaRPr lang="it-IT" altLang="it-IT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611560" y="3013502"/>
            <a:ext cx="1096888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dirty="0"/>
              <a:t>Videoclip  interessante link </a:t>
            </a:r>
            <a:r>
              <a:rPr lang="it-IT" dirty="0">
                <a:hlinkClick r:id="rId3"/>
              </a:rPr>
              <a:t>https://www.youtube.com/watch?v=0VFF7zY__z0</a:t>
            </a:r>
            <a:endParaRPr lang="it-IT" dirty="0"/>
          </a:p>
          <a:p>
            <a:r>
              <a:rPr lang="it-I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72756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Spazio esterno, Oggetto astronomico, spazio, vortice&#10;&#10;Descrizione generata automaticamente">
            <a:extLst>
              <a:ext uri="{FF2B5EF4-FFF2-40B4-BE49-F238E27FC236}">
                <a16:creationId xmlns:a16="http://schemas.microsoft.com/office/drawing/2014/main" id="{945A6BB6-1D32-63CD-7BEB-CEFCF8BB03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9" y="-9000"/>
            <a:ext cx="12198399" cy="6876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8CD82F6-726A-5027-9D52-1BF060C9725D}"/>
              </a:ext>
            </a:extLst>
          </p:cNvPr>
          <p:cNvSpPr txBox="1"/>
          <p:nvPr/>
        </p:nvSpPr>
        <p:spPr>
          <a:xfrm>
            <a:off x="1523492" y="980728"/>
            <a:ext cx="9145015" cy="173150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3200" dirty="0">
                <a:solidFill>
                  <a:schemeClr val="bg1"/>
                </a:solidFill>
              </a:rPr>
              <a:t>La </a:t>
            </a:r>
            <a:r>
              <a:rPr lang="it-IT" sz="3200" b="1" dirty="0">
                <a:solidFill>
                  <a:schemeClr val="bg1"/>
                </a:solidFill>
              </a:rPr>
              <a:t>SCIENZA</a:t>
            </a:r>
            <a:r>
              <a:rPr lang="it-IT" sz="3200" dirty="0">
                <a:solidFill>
                  <a:schemeClr val="bg1"/>
                </a:solidFill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it-IT" sz="3200" dirty="0">
                <a:solidFill>
                  <a:schemeClr val="bg1"/>
                </a:solidFill>
              </a:rPr>
              <a:t>studia e analizza </a:t>
            </a:r>
            <a:r>
              <a:rPr lang="it-IT" sz="3200" b="1" dirty="0">
                <a:solidFill>
                  <a:schemeClr val="bg1"/>
                </a:solidFill>
              </a:rPr>
              <a:t>COME </a:t>
            </a:r>
            <a:r>
              <a:rPr lang="it-IT" sz="3200" dirty="0">
                <a:solidFill>
                  <a:schemeClr val="bg1"/>
                </a:solidFill>
              </a:rPr>
              <a:t>avvengono i fenomeni</a:t>
            </a:r>
          </a:p>
          <a:p>
            <a:pPr algn="ctr">
              <a:lnSpc>
                <a:spcPct val="150000"/>
              </a:lnSpc>
            </a:pPr>
            <a:endParaRPr lang="it-IT" sz="800" dirty="0">
              <a:solidFill>
                <a:schemeClr val="bg1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A2CD9A7-9584-02D0-C711-19920EEC0CC9}"/>
              </a:ext>
            </a:extLst>
          </p:cNvPr>
          <p:cNvSpPr txBox="1"/>
          <p:nvPr/>
        </p:nvSpPr>
        <p:spPr>
          <a:xfrm>
            <a:off x="1523493" y="3401576"/>
            <a:ext cx="9145015" cy="274716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3600" dirty="0">
                <a:solidFill>
                  <a:schemeClr val="bg1"/>
                </a:solidFill>
              </a:rPr>
              <a:t>La </a:t>
            </a:r>
            <a:r>
              <a:rPr lang="it-IT" sz="3600" b="1" dirty="0">
                <a:solidFill>
                  <a:schemeClr val="bg1"/>
                </a:solidFill>
              </a:rPr>
              <a:t>RELIGIONE</a:t>
            </a:r>
            <a:r>
              <a:rPr lang="it-IT" sz="3600" dirty="0">
                <a:solidFill>
                  <a:schemeClr val="bg1"/>
                </a:solidFill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it-IT" dirty="0">
                <a:solidFill>
                  <a:schemeClr val="bg1"/>
                </a:solidFill>
              </a:rPr>
              <a:t>si domanda </a:t>
            </a:r>
            <a:r>
              <a:rPr lang="it-IT" b="1" dirty="0">
                <a:solidFill>
                  <a:schemeClr val="bg1"/>
                </a:solidFill>
              </a:rPr>
              <a:t>CHI ha stabilito l’universo </a:t>
            </a:r>
            <a:r>
              <a:rPr lang="it-IT" dirty="0">
                <a:solidFill>
                  <a:schemeClr val="bg1"/>
                </a:solidFill>
              </a:rPr>
              <a:t>in questo modo? </a:t>
            </a:r>
          </a:p>
          <a:p>
            <a:pPr algn="ctr">
              <a:lnSpc>
                <a:spcPct val="150000"/>
              </a:lnSpc>
            </a:pPr>
            <a:r>
              <a:rPr lang="it-IT" dirty="0">
                <a:solidFill>
                  <a:schemeClr val="bg1"/>
                </a:solidFill>
              </a:rPr>
              <a:t>E soprattutto </a:t>
            </a:r>
            <a:r>
              <a:rPr lang="it-IT" b="1" dirty="0">
                <a:solidFill>
                  <a:schemeClr val="bg1"/>
                </a:solidFill>
              </a:rPr>
              <a:t>PERCHÉ</a:t>
            </a:r>
            <a:r>
              <a:rPr lang="it-IT" dirty="0">
                <a:solidFill>
                  <a:schemeClr val="bg1"/>
                </a:solidFill>
              </a:rPr>
              <a:t> lo ha voluto in questo modo? </a:t>
            </a:r>
          </a:p>
          <a:p>
            <a:pPr algn="ctr">
              <a:lnSpc>
                <a:spcPct val="150000"/>
              </a:lnSpc>
            </a:pPr>
            <a:r>
              <a:rPr lang="it-IT" dirty="0">
                <a:solidFill>
                  <a:schemeClr val="bg1"/>
                </a:solidFill>
              </a:rPr>
              <a:t>Si pone il problema dello scopo e del senso della vita.</a:t>
            </a:r>
          </a:p>
          <a:p>
            <a:pPr algn="ctr">
              <a:lnSpc>
                <a:spcPct val="150000"/>
              </a:lnSpc>
            </a:pPr>
            <a:endParaRPr lang="it-IT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57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38CD82F6-726A-5027-9D52-1BF060C9725D}"/>
              </a:ext>
            </a:extLst>
          </p:cNvPr>
          <p:cNvSpPr txBox="1"/>
          <p:nvPr/>
        </p:nvSpPr>
        <p:spPr>
          <a:xfrm>
            <a:off x="1523492" y="980728"/>
            <a:ext cx="9145015" cy="17315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3200" dirty="0"/>
              <a:t>La </a:t>
            </a:r>
            <a:r>
              <a:rPr lang="it-IT" sz="3200" b="1" dirty="0"/>
              <a:t>SCIENZA</a:t>
            </a:r>
            <a:r>
              <a:rPr lang="it-IT" sz="3200" dirty="0"/>
              <a:t> </a:t>
            </a:r>
          </a:p>
          <a:p>
            <a:pPr algn="ctr">
              <a:lnSpc>
                <a:spcPct val="150000"/>
              </a:lnSpc>
            </a:pPr>
            <a:r>
              <a:rPr lang="it-IT" sz="3200" dirty="0"/>
              <a:t>studia e analizza </a:t>
            </a:r>
            <a:r>
              <a:rPr lang="it-IT" sz="3200" b="1" dirty="0"/>
              <a:t>COME </a:t>
            </a:r>
            <a:r>
              <a:rPr lang="it-IT" sz="3200" dirty="0"/>
              <a:t>avvengono i fenomeni</a:t>
            </a:r>
          </a:p>
          <a:p>
            <a:pPr algn="ctr">
              <a:lnSpc>
                <a:spcPct val="150000"/>
              </a:lnSpc>
            </a:pPr>
            <a:endParaRPr lang="it-IT" sz="800" dirty="0">
              <a:solidFill>
                <a:schemeClr val="bg1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A2CD9A7-9584-02D0-C711-19920EEC0CC9}"/>
              </a:ext>
            </a:extLst>
          </p:cNvPr>
          <p:cNvSpPr txBox="1"/>
          <p:nvPr/>
        </p:nvSpPr>
        <p:spPr>
          <a:xfrm>
            <a:off x="1523493" y="3401576"/>
            <a:ext cx="9145015" cy="2747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3600" dirty="0"/>
              <a:t>La </a:t>
            </a:r>
            <a:r>
              <a:rPr lang="it-IT" sz="3600" b="1" dirty="0"/>
              <a:t>RELIGIONE</a:t>
            </a:r>
            <a:r>
              <a:rPr lang="it-IT" sz="3600" dirty="0"/>
              <a:t> </a:t>
            </a:r>
          </a:p>
          <a:p>
            <a:pPr algn="ctr">
              <a:lnSpc>
                <a:spcPct val="150000"/>
              </a:lnSpc>
            </a:pPr>
            <a:r>
              <a:rPr lang="it-IT" dirty="0"/>
              <a:t>si domanda </a:t>
            </a:r>
            <a:r>
              <a:rPr lang="it-IT" b="1" dirty="0"/>
              <a:t>CHI ha stabilito l’universo </a:t>
            </a:r>
            <a:r>
              <a:rPr lang="it-IT" dirty="0"/>
              <a:t>in questo modo? </a:t>
            </a:r>
          </a:p>
          <a:p>
            <a:pPr algn="ctr">
              <a:lnSpc>
                <a:spcPct val="150000"/>
              </a:lnSpc>
            </a:pPr>
            <a:r>
              <a:rPr lang="it-IT" dirty="0"/>
              <a:t>E soprattutto </a:t>
            </a:r>
            <a:r>
              <a:rPr lang="it-IT" b="1" dirty="0"/>
              <a:t>PERCHÉ</a:t>
            </a:r>
            <a:r>
              <a:rPr lang="it-IT" dirty="0"/>
              <a:t> lo ha voluto in questo modo? </a:t>
            </a:r>
          </a:p>
          <a:p>
            <a:pPr algn="ctr">
              <a:lnSpc>
                <a:spcPct val="150000"/>
              </a:lnSpc>
            </a:pPr>
            <a:r>
              <a:rPr lang="it-IT" dirty="0"/>
              <a:t>Si pone il problema dello scopo e del senso della vita.</a:t>
            </a:r>
          </a:p>
          <a:p>
            <a:pPr algn="ctr">
              <a:lnSpc>
                <a:spcPct val="150000"/>
              </a:lnSpc>
            </a:pPr>
            <a:endParaRPr lang="it-IT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52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:fade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C40173CF-8420-4293-0D1A-933278095A85}"/>
              </a:ext>
            </a:extLst>
          </p:cNvPr>
          <p:cNvSpPr txBox="1"/>
          <p:nvPr/>
        </p:nvSpPr>
        <p:spPr>
          <a:xfrm>
            <a:off x="1159921" y="476672"/>
            <a:ext cx="9872158" cy="13621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dirty="0"/>
              <a:t>Chi fu lo scienziato a intuire per primo </a:t>
            </a:r>
          </a:p>
          <a:p>
            <a:pPr algn="ctr">
              <a:lnSpc>
                <a:spcPct val="150000"/>
              </a:lnSpc>
            </a:pPr>
            <a:r>
              <a:rPr lang="it-IT" dirty="0"/>
              <a:t>la </a:t>
            </a:r>
            <a:r>
              <a:rPr lang="it-IT" b="1" dirty="0"/>
              <a:t>TEORIA</a:t>
            </a:r>
            <a:r>
              <a:rPr lang="it-IT" dirty="0"/>
              <a:t> del Big Bang?</a:t>
            </a:r>
          </a:p>
          <a:p>
            <a:pPr algn="ctr">
              <a:lnSpc>
                <a:spcPct val="150000"/>
              </a:lnSpc>
            </a:pPr>
            <a:endParaRPr lang="it-IT" sz="800" dirty="0">
              <a:solidFill>
                <a:schemeClr val="bg1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900813B-231E-AB15-1D7D-9FAE3CB97103}"/>
              </a:ext>
            </a:extLst>
          </p:cNvPr>
          <p:cNvSpPr txBox="1"/>
          <p:nvPr/>
        </p:nvSpPr>
        <p:spPr>
          <a:xfrm>
            <a:off x="2117558" y="1838840"/>
            <a:ext cx="7956884" cy="19161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dirty="0"/>
              <a:t>Fate una ricerca chi è, e soprattutto cosa ha scoperto, </a:t>
            </a:r>
          </a:p>
          <a:p>
            <a:pPr algn="ctr">
              <a:lnSpc>
                <a:spcPct val="150000"/>
              </a:lnSpc>
            </a:pPr>
            <a:r>
              <a:rPr lang="it-IT" dirty="0"/>
              <a:t>lo scienziato, sacerdote cattolico gesuita, </a:t>
            </a:r>
          </a:p>
          <a:p>
            <a:pPr algn="ctr">
              <a:lnSpc>
                <a:spcPct val="150000"/>
              </a:lnSpc>
            </a:pPr>
            <a:r>
              <a:rPr lang="it-IT" dirty="0"/>
              <a:t>don </a:t>
            </a:r>
            <a:r>
              <a:rPr lang="it-IT" b="1" dirty="0"/>
              <a:t>Georges </a:t>
            </a:r>
            <a:r>
              <a:rPr lang="it-IT" b="1" dirty="0" err="1"/>
              <a:t>Lemaître</a:t>
            </a:r>
            <a:endParaRPr lang="it-IT" b="1" dirty="0"/>
          </a:p>
          <a:p>
            <a:pPr algn="ctr">
              <a:lnSpc>
                <a:spcPct val="150000"/>
              </a:lnSpc>
            </a:pPr>
            <a:endParaRPr lang="it-IT" sz="800" dirty="0">
              <a:solidFill>
                <a:schemeClr val="bg1"/>
              </a:solidFill>
            </a:endParaRPr>
          </a:p>
        </p:txBody>
      </p:sp>
      <p:pic>
        <p:nvPicPr>
          <p:cNvPr id="6" name="Immagine 5" descr="Immagine che contiene persona, vestiti, Viso umano, aria aperta&#10;&#10;Descrizione generata automaticamente">
            <a:extLst>
              <a:ext uri="{FF2B5EF4-FFF2-40B4-BE49-F238E27FC236}">
                <a16:creationId xmlns:a16="http://schemas.microsoft.com/office/drawing/2014/main" id="{5A320205-821F-D0E7-EAEF-494C6F7E53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3903302"/>
            <a:ext cx="3835748" cy="2880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CBF3B80A-8502-3C22-6568-0AD00EA86021}"/>
              </a:ext>
            </a:extLst>
          </p:cNvPr>
          <p:cNvSpPr txBox="1"/>
          <p:nvPr/>
        </p:nvSpPr>
        <p:spPr>
          <a:xfrm>
            <a:off x="4511824" y="5949280"/>
            <a:ext cx="19442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Albert Einstein</a:t>
            </a:r>
          </a:p>
          <a:p>
            <a:r>
              <a:rPr lang="it-IT" sz="1200" b="1" dirty="0"/>
              <a:t>Don Georges </a:t>
            </a:r>
            <a:r>
              <a:rPr lang="it-IT" sz="1200" b="1" dirty="0" err="1"/>
              <a:t>Lemaître</a:t>
            </a:r>
            <a:r>
              <a:rPr lang="it-IT" sz="1200" b="1" dirty="0"/>
              <a:t> </a:t>
            </a:r>
          </a:p>
        </p:txBody>
      </p:sp>
      <p:pic>
        <p:nvPicPr>
          <p:cNvPr id="8" name="Immagine 7" descr="Immagine che contiene lavagna, testo, calligrafia, bianco e nero&#10;&#10;Descrizione generata automaticamente">
            <a:extLst>
              <a:ext uri="{FF2B5EF4-FFF2-40B4-BE49-F238E27FC236}">
                <a16:creationId xmlns:a16="http://schemas.microsoft.com/office/drawing/2014/main" id="{B7B2A375-3B99-4209-39BF-B64AB9BC85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07"/>
          <a:stretch/>
        </p:blipFill>
        <p:spPr>
          <a:xfrm>
            <a:off x="7106846" y="3861048"/>
            <a:ext cx="4019145" cy="2844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92156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4452A22D-F62C-AB6F-1FFC-62E02920CA4F}"/>
              </a:ext>
            </a:extLst>
          </p:cNvPr>
          <p:cNvSpPr txBox="1"/>
          <p:nvPr/>
        </p:nvSpPr>
        <p:spPr>
          <a:xfrm>
            <a:off x="767408" y="404664"/>
            <a:ext cx="110172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b="1" i="0" u="none" strike="noStrike" dirty="0">
                <a:solidFill>
                  <a:srgbClr val="FFFFFF"/>
                </a:solidFill>
                <a:effectLst/>
                <a:cs typeface="Arial" panose="020B0604020202020204" pitchFamily="34" charset="0"/>
                <a:hlinkClick r:id="rId2" tooltip="Permanent Link to Mons. Lemaître, padre del Big Bang: cambiò la mente di Albert Einstein"/>
              </a:rPr>
              <a:t>Mons. </a:t>
            </a:r>
            <a:r>
              <a:rPr lang="it-IT" b="1" i="0" u="none" strike="noStrike" dirty="0" err="1">
                <a:solidFill>
                  <a:srgbClr val="FFFFFF"/>
                </a:solidFill>
                <a:effectLst/>
                <a:cs typeface="Arial" panose="020B0604020202020204" pitchFamily="34" charset="0"/>
                <a:hlinkClick r:id="rId2" tooltip="Permanent Link to Mons. Lemaître, padre del Big Bang: cambiò la mente di Albert Einstein"/>
              </a:rPr>
              <a:t>Lemaître</a:t>
            </a:r>
            <a:r>
              <a:rPr lang="it-IT" b="1" i="0" u="none" strike="noStrike" dirty="0">
                <a:solidFill>
                  <a:srgbClr val="FFFFFF"/>
                </a:solidFill>
                <a:effectLst/>
                <a:cs typeface="Arial" panose="020B0604020202020204" pitchFamily="34" charset="0"/>
                <a:hlinkClick r:id="rId2" tooltip="Permanent Link to Mons. Lemaître, padre del Big Bang: cambiò la mente di Albert Einstein"/>
              </a:rPr>
              <a:t>, padre del Big Bang: cambiò la mente di Albert Einstein</a:t>
            </a:r>
            <a:endParaRPr lang="it-IT" b="1" i="0" dirty="0">
              <a:solidFill>
                <a:srgbClr val="FFFFFF"/>
              </a:solidFill>
              <a:effectLst/>
              <a:cs typeface="Arial" panose="020B0604020202020204" pitchFamily="34" charset="0"/>
            </a:endParaRPr>
          </a:p>
        </p:txBody>
      </p:sp>
      <p:pic>
        <p:nvPicPr>
          <p:cNvPr id="5" name="Immagine 4" descr="Immagine che contiene testo, vestiti, Viso umano, uomo&#10;&#10;Descrizione generata automaticamente">
            <a:extLst>
              <a:ext uri="{FF2B5EF4-FFF2-40B4-BE49-F238E27FC236}">
                <a16:creationId xmlns:a16="http://schemas.microsoft.com/office/drawing/2014/main" id="{C554CF1C-201F-876C-3BF4-3C4400B7AC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500" y="1196752"/>
            <a:ext cx="5969000" cy="35052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56F9FE7-4512-8FE2-F6AB-123A7E578531}"/>
              </a:ext>
            </a:extLst>
          </p:cNvPr>
          <p:cNvSpPr txBox="1"/>
          <p:nvPr/>
        </p:nvSpPr>
        <p:spPr>
          <a:xfrm>
            <a:off x="1523493" y="4549277"/>
            <a:ext cx="9145015" cy="2223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it-IT" sz="3200" dirty="0">
                <a:hlinkClick r:id="rId4"/>
              </a:rPr>
              <a:t>La scienza esclude la religione? - YouTube</a:t>
            </a:r>
            <a:endParaRPr lang="it-IT" sz="3200" dirty="0"/>
          </a:p>
          <a:p>
            <a:pPr algn="ctr">
              <a:lnSpc>
                <a:spcPct val="200000"/>
              </a:lnSpc>
            </a:pPr>
            <a:r>
              <a:rPr lang="it-IT" sz="3200" dirty="0">
                <a:hlinkClick r:id="rId5"/>
              </a:rPr>
              <a:t>C'è contraddizione tra fede e scienza? - YouTube</a:t>
            </a:r>
            <a:endParaRPr lang="it-IT" sz="3200" dirty="0"/>
          </a:p>
          <a:p>
            <a:pPr algn="ctr">
              <a:lnSpc>
                <a:spcPct val="150000"/>
              </a:lnSpc>
            </a:pPr>
            <a:endParaRPr lang="it-IT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7572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100000">
              <a:schemeClr val="bg1"/>
            </a:gs>
            <a:gs pos="100000">
              <a:schemeClr val="accent5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964" y="1341439"/>
            <a:ext cx="5426075" cy="417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79376" y="173409"/>
            <a:ext cx="2543944" cy="1131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it-IT" altLang="it-IT" b="1" dirty="0">
                <a:solidFill>
                  <a:schemeClr val="bg1"/>
                </a:solidFill>
                <a:cs typeface="Arial" panose="020B0604020202020204" pitchFamily="34" charset="0"/>
              </a:rPr>
              <a:t>Scenetta n. 3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it-IT" altLang="it-IT" b="1" dirty="0">
                <a:solidFill>
                  <a:schemeClr val="bg1"/>
                </a:solidFill>
                <a:cs typeface="Arial" panose="020B0604020202020204" pitchFamily="34" charset="0"/>
              </a:rPr>
              <a:t>il giornalista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bg1"/>
            </a:gs>
            <a:gs pos="0">
              <a:schemeClr val="accent5">
                <a:lumMod val="60000"/>
                <a:lumOff val="40000"/>
              </a:schemeClr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379476" y="1466646"/>
            <a:ext cx="9433048" cy="3924708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 eaLnBrk="1" hangingPunct="1">
              <a:lnSpc>
                <a:spcPct val="150000"/>
              </a:lnSpc>
              <a:buFontTx/>
              <a:buNone/>
            </a:pPr>
            <a:endParaRPr lang="it-IT" altLang="it-IT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4400" dirty="0">
                <a:latin typeface="Arial" panose="020B0604020202020204" pitchFamily="34" charset="0"/>
                <a:cs typeface="Arial" panose="020B0604020202020204" pitchFamily="34" charset="0"/>
              </a:rPr>
              <a:t>Come avviene il fenomeno del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4400" b="1" dirty="0">
                <a:latin typeface="Arial" panose="020B0604020202020204" pitchFamily="34" charset="0"/>
                <a:cs typeface="Arial" panose="020B0604020202020204" pitchFamily="34" charset="0"/>
              </a:rPr>
              <a:t>SAPERE</a:t>
            </a:r>
            <a:r>
              <a:rPr lang="it-IT" altLang="it-IT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4400" b="1" dirty="0">
                <a:latin typeface="Arial" panose="020B0604020202020204" pitchFamily="34" charset="0"/>
                <a:cs typeface="Arial" panose="020B0604020202020204" pitchFamily="34" charset="0"/>
              </a:rPr>
              <a:t>- CONOSCERE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4400" dirty="0">
                <a:latin typeface="Arial" panose="020B0604020202020204" pitchFamily="34" charset="0"/>
                <a:cs typeface="Arial" panose="020B0604020202020204" pitchFamily="34" charset="0"/>
              </a:rPr>
              <a:t>nell’umanità?</a:t>
            </a:r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100000">
              <a:schemeClr val="bg1"/>
            </a:gs>
            <a:gs pos="100000">
              <a:schemeClr val="accent5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5" name="Picture 7" descr="A pergamena senza scrit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464" y="306389"/>
            <a:ext cx="9109075" cy="624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6" name="Rectangle 8"/>
          <p:cNvSpPr>
            <a:spLocks noChangeArrowheads="1"/>
          </p:cNvSpPr>
          <p:nvPr/>
        </p:nvSpPr>
        <p:spPr bwMode="auto">
          <a:xfrm>
            <a:off x="2532064" y="1552575"/>
            <a:ext cx="7127875" cy="375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30000"/>
              </a:spcBef>
              <a:buClrTx/>
              <a:buSzTx/>
              <a:buFontTx/>
              <a:buNone/>
            </a:pPr>
            <a:r>
              <a:rPr lang="it-IT" altLang="it-IT" sz="4800" b="1">
                <a:solidFill>
                  <a:srgbClr val="420000"/>
                </a:solidFill>
                <a:latin typeface="Comic Sans MS" panose="030F0702030302020204" pitchFamily="66" charset="0"/>
              </a:rPr>
              <a:t>Notizia ultima ora</a:t>
            </a:r>
          </a:p>
          <a:p>
            <a:pPr algn="ctr" eaLnBrk="1" hangingPunct="1">
              <a:spcBef>
                <a:spcPct val="30000"/>
              </a:spcBef>
              <a:buClrTx/>
              <a:buSzTx/>
              <a:buFontTx/>
              <a:buNone/>
            </a:pPr>
            <a:endParaRPr lang="it-IT" altLang="it-IT" sz="1400" b="1">
              <a:solidFill>
                <a:srgbClr val="420000"/>
              </a:solidFill>
              <a:latin typeface="Comic Sans MS" panose="030F0702030302020204" pitchFamily="66" charset="0"/>
            </a:endParaRPr>
          </a:p>
          <a:p>
            <a:pPr algn="ctr" eaLnBrk="1" hangingPunct="1">
              <a:spcBef>
                <a:spcPct val="30000"/>
              </a:spcBef>
              <a:buClrTx/>
              <a:buSzTx/>
              <a:buFontTx/>
              <a:buNone/>
            </a:pPr>
            <a:r>
              <a:rPr lang="it-IT" altLang="it-IT" sz="2800" b="1">
                <a:solidFill>
                  <a:srgbClr val="420000"/>
                </a:solidFill>
                <a:latin typeface="Comic Sans MS" panose="030F0702030302020204" pitchFamily="66" charset="0"/>
              </a:rPr>
              <a:t>Michele è un ragazzo in gamba </a:t>
            </a:r>
          </a:p>
          <a:p>
            <a:pPr algn="ctr" eaLnBrk="1" hangingPunct="1">
              <a:spcBef>
                <a:spcPct val="30000"/>
              </a:spcBef>
              <a:buClrTx/>
              <a:buSzTx/>
              <a:buFontTx/>
              <a:buNone/>
            </a:pPr>
            <a:r>
              <a:rPr lang="it-IT" altLang="it-IT" sz="2800" b="1">
                <a:solidFill>
                  <a:srgbClr val="420000"/>
                </a:solidFill>
                <a:latin typeface="Comic Sans MS" panose="030F0702030302020204" pitchFamily="66" charset="0"/>
              </a:rPr>
              <a:t>perché ha salvato Luisa.</a:t>
            </a:r>
          </a:p>
          <a:p>
            <a:pPr algn="ctr" eaLnBrk="1" hangingPunct="1">
              <a:spcBef>
                <a:spcPct val="30000"/>
              </a:spcBef>
              <a:buClrTx/>
              <a:buSzTx/>
              <a:buFontTx/>
              <a:buNone/>
            </a:pPr>
            <a:r>
              <a:rPr lang="it-IT" altLang="it-IT" sz="2800" b="1">
                <a:solidFill>
                  <a:srgbClr val="420000"/>
                </a:solidFill>
                <a:latin typeface="Comic Sans MS" panose="030F0702030302020204" pitchFamily="66" charset="0"/>
              </a:rPr>
              <a:t>Grazie al suo grande cuore d’oro </a:t>
            </a:r>
          </a:p>
          <a:p>
            <a:pPr algn="ctr" eaLnBrk="1" hangingPunct="1">
              <a:spcBef>
                <a:spcPct val="30000"/>
              </a:spcBef>
              <a:buClrTx/>
              <a:buSzTx/>
              <a:buFontTx/>
              <a:buNone/>
            </a:pPr>
            <a:r>
              <a:rPr lang="it-IT" altLang="it-IT" sz="2800" b="1">
                <a:solidFill>
                  <a:srgbClr val="420000"/>
                </a:solidFill>
                <a:latin typeface="Comic Sans MS" panose="030F0702030302020204" pitchFamily="66" charset="0"/>
              </a:rPr>
              <a:t>continua a colpire tutti.</a:t>
            </a:r>
          </a:p>
          <a:p>
            <a:pPr algn="ctr" eaLnBrk="1" hangingPunct="1">
              <a:spcBef>
                <a:spcPct val="30000"/>
              </a:spcBef>
              <a:buClrTx/>
              <a:buSzTx/>
              <a:buFontTx/>
              <a:buNone/>
            </a:pPr>
            <a:endParaRPr lang="it-IT" altLang="it-IT" sz="2000" b="1">
              <a:solidFill>
                <a:srgbClr val="42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86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86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8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8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86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86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8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100000">
              <a:schemeClr val="bg1"/>
            </a:gs>
            <a:gs pos="100000">
              <a:schemeClr val="accent5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217458" y="762758"/>
            <a:ext cx="9757084" cy="4686155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600" dirty="0"/>
              <a:t>Fra duemila anni, </a:t>
            </a:r>
          </a:p>
          <a:p>
            <a:pPr algn="ctr">
              <a:lnSpc>
                <a:spcPct val="150000"/>
              </a:lnSpc>
            </a:pPr>
            <a:r>
              <a:rPr lang="it-IT" sz="2600" dirty="0"/>
              <a:t>queste frasi potrebbero essere lette e interpretate così: </a:t>
            </a:r>
          </a:p>
          <a:p>
            <a:pPr algn="ctr">
              <a:lnSpc>
                <a:spcPct val="150000"/>
              </a:lnSpc>
            </a:pPr>
            <a:r>
              <a:rPr lang="it-IT" sz="2600" b="1" dirty="0"/>
              <a:t>Michele è dentro il femore di una gamba </a:t>
            </a:r>
          </a:p>
          <a:p>
            <a:pPr algn="ctr">
              <a:lnSpc>
                <a:spcPct val="150000"/>
              </a:lnSpc>
            </a:pPr>
            <a:r>
              <a:rPr lang="it-IT" sz="2600" dirty="0"/>
              <a:t>e questo perché ha salvato Luisa.</a:t>
            </a:r>
          </a:p>
          <a:p>
            <a:pPr algn="ctr">
              <a:lnSpc>
                <a:spcPct val="150000"/>
              </a:lnSpc>
            </a:pPr>
            <a:endParaRPr lang="it-IT" sz="1000" dirty="0"/>
          </a:p>
          <a:p>
            <a:pPr algn="ctr">
              <a:lnSpc>
                <a:spcPct val="150000"/>
              </a:lnSpc>
            </a:pPr>
            <a:r>
              <a:rPr lang="it-IT" sz="2600" dirty="0"/>
              <a:t>Inoltre, Michele ha un cuore di metallo d’</a:t>
            </a:r>
            <a:r>
              <a:rPr lang="it-IT" sz="2600" b="1" dirty="0"/>
              <a:t>oro </a:t>
            </a:r>
            <a:r>
              <a:rPr lang="it-IT" sz="2600" dirty="0"/>
              <a:t>prezioso </a:t>
            </a:r>
          </a:p>
          <a:p>
            <a:pPr algn="ctr">
              <a:lnSpc>
                <a:spcPct val="150000"/>
              </a:lnSpc>
            </a:pPr>
            <a:r>
              <a:rPr lang="it-IT" sz="2600" dirty="0"/>
              <a:t>che gli permette di colpire tutti</a:t>
            </a:r>
          </a:p>
          <a:p>
            <a:pPr algn="ctr">
              <a:lnSpc>
                <a:spcPct val="150000"/>
              </a:lnSpc>
            </a:pPr>
            <a:r>
              <a:rPr lang="it-IT" sz="2600" dirty="0"/>
              <a:t>(forse mitragliando e uccidendo tutti?)</a:t>
            </a:r>
          </a:p>
          <a:p>
            <a:pPr algn="ctr">
              <a:lnSpc>
                <a:spcPct val="150000"/>
              </a:lnSpc>
            </a:pPr>
            <a:endParaRPr lang="it-IT" sz="800" dirty="0"/>
          </a:p>
        </p:txBody>
      </p:sp>
    </p:spTree>
    <p:extLst>
      <p:ext uri="{BB962C8B-B14F-4D97-AF65-F5344CB8AC3E}">
        <p14:creationId xmlns:p14="http://schemas.microsoft.com/office/powerpoint/2010/main" val="2410965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rgbClr val="005D5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8" name="Rectangle 4"/>
          <p:cNvSpPr>
            <a:spLocks noChangeArrowheads="1"/>
          </p:cNvSpPr>
          <p:nvPr/>
        </p:nvSpPr>
        <p:spPr bwMode="auto">
          <a:xfrm>
            <a:off x="812540" y="578092"/>
            <a:ext cx="10566920" cy="570181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Può essere vero e logico che Michele 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è </a:t>
            </a:r>
            <a:r>
              <a:rPr lang="it-IT" altLang="it-IT" dirty="0">
                <a:solidFill>
                  <a:srgbClr val="FFAA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ragazzo dentro il femore di una gamba?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it-IT" altLang="it-IT" sz="800" dirty="0">
              <a:solidFill>
                <a:srgbClr val="FFAA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È successo un miracolo?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it-IT" altLang="it-IT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notizia giornalistica è tutta falsa? 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Oppure non riusciamo a interpretare 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suo vero significato originale?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Provate a scrivere in inglese «Michele è un ragazzo in gamba»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it-IT" altLang="it-IT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870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48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48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48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6486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500"/>
                                        <p:tgtEl>
                                          <p:spTgt spid="16486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005D5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8" name="Rectangle 4"/>
          <p:cNvSpPr>
            <a:spLocks noChangeArrowheads="1"/>
          </p:cNvSpPr>
          <p:nvPr/>
        </p:nvSpPr>
        <p:spPr bwMode="auto">
          <a:xfrm>
            <a:off x="1524000" y="489734"/>
            <a:ext cx="9144000" cy="587853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altLang="it-IT" sz="44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4400" dirty="0">
                <a:solidFill>
                  <a:schemeClr val="bg1"/>
                </a:solidFill>
                <a:latin typeface="Arial" panose="020B0604020202020204" pitchFamily="34" charset="0"/>
              </a:rPr>
              <a:t>Esempio di metafora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altLang="it-IT" sz="3600" dirty="0">
              <a:solidFill>
                <a:srgbClr val="FFAA01"/>
              </a:solidFill>
              <a:latin typeface="Comic Sans MS" panose="030F0702030302020204" pitchFamily="66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3600" dirty="0">
                <a:solidFill>
                  <a:srgbClr val="FFAA01"/>
                </a:solidFill>
                <a:latin typeface="Comic Sans MS" panose="030F0702030302020204" pitchFamily="66" charset="0"/>
              </a:rPr>
              <a:t>“</a:t>
            </a:r>
            <a:r>
              <a:rPr lang="it-IT" altLang="it-IT" sz="3600" b="1" dirty="0">
                <a:solidFill>
                  <a:srgbClr val="FFAA01"/>
                </a:solidFill>
                <a:latin typeface="Comic Sans MS" panose="030F0702030302020204" pitchFamily="66" charset="0"/>
              </a:rPr>
              <a:t>un ragazzo in gamba</a:t>
            </a:r>
            <a:r>
              <a:rPr lang="it-IT" altLang="it-IT" sz="3600" dirty="0">
                <a:solidFill>
                  <a:srgbClr val="FFAA01"/>
                </a:solidFill>
                <a:latin typeface="Comic Sans MS" panose="030F0702030302020204" pitchFamily="66" charset="0"/>
              </a:rPr>
              <a:t>”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altLang="it-IT" sz="3600" dirty="0">
              <a:solidFill>
                <a:srgbClr val="FFAA01"/>
              </a:solidFill>
              <a:latin typeface="Comic Sans MS" panose="030F0702030302020204" pitchFamily="66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3600" b="1" dirty="0">
                <a:solidFill>
                  <a:schemeClr val="bg1"/>
                </a:solidFill>
                <a:latin typeface="Arial" panose="020B0604020202020204" pitchFamily="34" charset="0"/>
              </a:rPr>
              <a:t>NON significa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3600" b="1" dirty="0">
                <a:solidFill>
                  <a:schemeClr val="bg1"/>
                </a:solidFill>
                <a:latin typeface="Arial" panose="020B0604020202020204" pitchFamily="34" charset="0"/>
              </a:rPr>
              <a:t>dentro il femore di una gamba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altLang="it-IT" sz="36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3600" b="1" dirty="0">
                <a:solidFill>
                  <a:schemeClr val="bg1"/>
                </a:solidFill>
                <a:latin typeface="Arial" panose="020B0604020202020204" pitchFamily="34" charset="0"/>
              </a:rPr>
              <a:t>ma un bravo ragazzo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altLang="it-IT" sz="3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48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48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648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6486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100000">
              <a:srgbClr val="005D5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00547" y="603015"/>
            <a:ext cx="10590906" cy="5651971"/>
          </a:xfrm>
          <a:solidFill>
            <a:srgbClr val="002060"/>
          </a:solidFill>
        </p:spPr>
        <p:txBody>
          <a:bodyPr>
            <a:normAutofit fontScale="77500" lnSpcReduction="20000"/>
          </a:bodyPr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endParaRPr lang="it-IT" altLang="it-IT" sz="5400" b="1" dirty="0">
              <a:solidFill>
                <a:srgbClr val="FF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it-IT" altLang="it-IT" sz="5400" b="1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Metafora</a:t>
            </a: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endParaRPr lang="it-IT" altLang="it-IT" sz="2800" i="1" dirty="0">
              <a:solidFill>
                <a:srgbClr val="FFCC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it-IT" altLang="it-IT" sz="2800" i="1" dirty="0">
                <a:solidFill>
                  <a:srgbClr val="FFC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</a:t>
            </a:r>
            <a:r>
              <a:rPr lang="it-IT" altLang="it-IT" sz="2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oltre  </a:t>
            </a:r>
            <a:r>
              <a:rPr lang="it-IT" altLang="it-IT" sz="2400" i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it-IT" altLang="it-IT" sz="2800" i="1" dirty="0">
                <a:solidFill>
                  <a:srgbClr val="FFC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foro</a:t>
            </a:r>
            <a:r>
              <a:rPr lang="it-IT" altLang="it-IT" sz="2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che indica, ma altrove a quello che si legge.</a:t>
            </a: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endParaRPr lang="it-IT" altLang="it-IT" sz="24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70000"/>
              </a:lnSpc>
              <a:buFont typeface="Wingdings" panose="05000000000000000000" pitchFamily="2" charset="2"/>
              <a:buNone/>
              <a:defRPr/>
            </a:pPr>
            <a:r>
              <a:rPr lang="it-IT" altLang="it-IT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E’ una parola o un'espressione </a:t>
            </a:r>
          </a:p>
          <a:p>
            <a:pPr algn="ctr" eaLnBrk="1" hangingPunct="1">
              <a:lnSpc>
                <a:spcPct val="170000"/>
              </a:lnSpc>
              <a:buFont typeface="Wingdings" panose="05000000000000000000" pitchFamily="2" charset="2"/>
              <a:buNone/>
              <a:defRPr/>
            </a:pPr>
            <a:r>
              <a:rPr lang="it-IT" altLang="it-IT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 intende esprimere un significato diverso </a:t>
            </a:r>
          </a:p>
          <a:p>
            <a:pPr algn="ctr" eaLnBrk="1" hangingPunct="1">
              <a:lnSpc>
                <a:spcPct val="170000"/>
              </a:lnSpc>
              <a:buFont typeface="Wingdings" panose="05000000000000000000" pitchFamily="2" charset="2"/>
              <a:buNone/>
              <a:defRPr/>
            </a:pPr>
            <a:r>
              <a:rPr lang="it-IT" altLang="it-IT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quello che si legge alla lettera. </a:t>
            </a: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endParaRPr lang="it-IT" altLang="it-IT" sz="28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buFont typeface="Wingdings" panose="05000000000000000000" pitchFamily="2" charset="2"/>
              <a:buNone/>
              <a:defRPr/>
            </a:pPr>
            <a:r>
              <a:rPr lang="it-IT" altLang="it-IT" sz="2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Esempio: un ragazzo in gamba, il nocciolo della questione, un filo di voce, </a:t>
            </a:r>
          </a:p>
          <a:p>
            <a:pPr algn="ctr" eaLnBrk="1" hangingPunct="1">
              <a:lnSpc>
                <a:spcPct val="150000"/>
              </a:lnSpc>
              <a:buFont typeface="Wingdings" panose="05000000000000000000" pitchFamily="2" charset="2"/>
              <a:buNone/>
              <a:defRPr/>
            </a:pPr>
            <a:r>
              <a:rPr lang="it-IT" altLang="it-IT" sz="2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collo della bottiglia, i piedi del tavolo, la bocca del pozzo.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it-IT" altLang="it-IT" sz="2800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it-IT" altLang="it-IT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500"/>
                                        <p:tgtEl>
                                          <p:spTgt spid="74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750"/>
                                        <p:tgtEl>
                                          <p:spTgt spid="74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74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74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74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74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74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750"/>
                                        <p:tgtEl>
                                          <p:spTgt spid="74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74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74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747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747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747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747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747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747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1271625" y="333375"/>
            <a:ext cx="9648750" cy="6191250"/>
          </a:xfrm>
          <a:noFill/>
        </p:spPr>
        <p:txBody>
          <a:bodyPr>
            <a:normAutofit/>
          </a:bodyPr>
          <a:lstStyle/>
          <a:p>
            <a:pPr algn="ctr" eaLnBrk="1" hangingPunct="1">
              <a:buFont typeface="Wingdings" panose="05000000000000000000" pitchFamily="2" charset="2"/>
              <a:buNone/>
            </a:pPr>
            <a:endParaRPr lang="it-IT" altLang="it-IT" sz="1050" dirty="0">
              <a:effectLst/>
            </a:endParaRP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it-IT" altLang="it-IT" sz="4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L’</a:t>
            </a:r>
            <a:r>
              <a:rPr lang="it-IT" altLang="it-IT" sz="4800" b="1" dirty="0">
                <a:solidFill>
                  <a:srgbClr val="FF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ERMENEUTICA</a:t>
            </a:r>
          </a:p>
          <a:p>
            <a:pPr algn="ctr" eaLnBrk="1" hangingPunct="1"/>
            <a:endParaRPr lang="it-IT" altLang="it-IT" sz="1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it-IT" altLang="it-IT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è lo studio delle regole (</a:t>
            </a:r>
            <a:r>
              <a:rPr lang="it-IT" altLang="it-IT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 teorie</a:t>
            </a:r>
            <a:r>
              <a:rPr lang="it-IT" altLang="it-IT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it-IT" altLang="it-IT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che ci permettono di interpretare gli antichi testi 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it-IT" altLang="it-IT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soprattutto quando sono ricchi di metafore e di miti.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endParaRPr lang="it-IT" altLang="it-IT" sz="28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it-IT" altLang="it-IT" sz="4800" dirty="0">
                <a:latin typeface="Arial" panose="020B0604020202020204" pitchFamily="34" charset="0"/>
                <a:cs typeface="Arial" panose="020B0604020202020204" pitchFamily="34" charset="0"/>
              </a:rPr>
              <a:t>L’</a:t>
            </a:r>
            <a:r>
              <a:rPr lang="it-IT" altLang="it-IT" sz="4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ESEGESI</a:t>
            </a:r>
          </a:p>
          <a:p>
            <a:pPr algn="ctr" eaLnBrk="1" hangingPunct="1"/>
            <a:endParaRPr lang="it-IT" altLang="it-IT" sz="12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it-IT" altLang="it-IT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è </a:t>
            </a:r>
            <a:r>
              <a:rPr lang="it-IT" altLang="it-IT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il risultato </a:t>
            </a:r>
            <a:r>
              <a:rPr lang="it-IT" altLang="it-IT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dell’interpretazione degli antichi testi 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it-IT" altLang="it-IT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utilizzando le regole o le teorie dell’ermeneutica.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45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45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45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45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45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45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45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45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45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100000">
              <a:srgbClr val="005D5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84" b="89971" l="4309" r="95892">
                        <a14:foregroundMark x1="12725" y1="40552" x2="25651" y2="65698"/>
                        <a14:foregroundMark x1="7715" y1="71657" x2="43387" y2="71802"/>
                        <a14:foregroundMark x1="26152" y1="57849" x2="30561" y2="57122"/>
                        <a14:foregroundMark x1="30461" y1="55378" x2="30461" y2="55378"/>
                        <a14:foregroundMark x1="29860" y1="54651" x2="29860" y2="54651"/>
                        <a14:backgroundMark x1="62325" y1="44913" x2="65230" y2="51017"/>
                        <a14:backgroundMark x1="57816" y1="39971" x2="57816" y2="39971"/>
                        <a14:backgroundMark x1="56313" y1="37355" x2="56914" y2="377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025" y="152400"/>
            <a:ext cx="9505950" cy="65532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2063552" y="152400"/>
            <a:ext cx="7907934" cy="901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lnSpc>
                <a:spcPct val="150000"/>
              </a:lnSpc>
              <a:buFont typeface="Wingdings" panose="05000000000000000000" pitchFamily="2" charset="2"/>
              <a:buNone/>
              <a:defRPr/>
            </a:pPr>
            <a:r>
              <a:rPr lang="it-IT" altLang="it-IT" sz="4000" dirty="0"/>
              <a:t>La favola di </a:t>
            </a:r>
            <a:r>
              <a:rPr lang="it-IT" altLang="it-IT" sz="4000" b="1" dirty="0"/>
              <a:t>Cappuccetto Rosso </a:t>
            </a:r>
          </a:p>
        </p:txBody>
      </p:sp>
    </p:spTree>
    <p:extLst>
      <p:ext uri="{BB962C8B-B14F-4D97-AF65-F5344CB8AC3E}">
        <p14:creationId xmlns:p14="http://schemas.microsoft.com/office/powerpoint/2010/main" val="2417200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100000">
              <a:srgbClr val="005D5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05508" y="764704"/>
            <a:ext cx="10780984" cy="4905424"/>
          </a:xfrm>
          <a:solidFill>
            <a:srgbClr val="FFFFCC"/>
          </a:solidFill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endParaRPr lang="it-IT" altLang="it-IT" sz="800" dirty="0"/>
          </a:p>
          <a:p>
            <a:pPr algn="ctr" eaLnBrk="1" hangingPunct="1">
              <a:lnSpc>
                <a:spcPct val="150000"/>
              </a:lnSpc>
              <a:buFont typeface="Wingdings" panose="05000000000000000000" pitchFamily="2" charset="2"/>
              <a:buNone/>
              <a:defRPr/>
            </a:pPr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La favola di </a:t>
            </a:r>
            <a:r>
              <a:rPr lang="it-IT" alt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Cappuccetto Rosso </a:t>
            </a:r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rivolta ai bambini</a:t>
            </a:r>
          </a:p>
          <a:p>
            <a:pPr algn="ctr" eaLnBrk="1" hangingPunct="1">
              <a:lnSpc>
                <a:spcPct val="150000"/>
              </a:lnSpc>
              <a:buFont typeface="Wingdings" panose="05000000000000000000" pitchFamily="2" charset="2"/>
              <a:buNone/>
              <a:defRPr/>
            </a:pPr>
            <a:r>
              <a:rPr lang="it-IT" alt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   NON serve per raccontare un fatto storico! </a:t>
            </a:r>
          </a:p>
          <a:p>
            <a:pPr algn="ctr" eaLnBrk="1" hangingPunct="1">
              <a:lnSpc>
                <a:spcPct val="150000"/>
              </a:lnSpc>
              <a:buFont typeface="Wingdings" panose="05000000000000000000" pitchFamily="2" charset="2"/>
              <a:buNone/>
              <a:defRPr/>
            </a:pPr>
            <a:endParaRPr lang="it-IT" altLang="it-IT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buFont typeface="Wingdings" panose="05000000000000000000" pitchFamily="2" charset="2"/>
              <a:buNone/>
              <a:defRPr/>
            </a:pPr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Tuttavia è molto importante</a:t>
            </a:r>
          </a:p>
          <a:p>
            <a:pPr algn="ctr" eaLnBrk="1" hangingPunct="1">
              <a:lnSpc>
                <a:spcPct val="150000"/>
              </a:lnSpc>
              <a:buFont typeface="Wingdings" panose="05000000000000000000" pitchFamily="2" charset="2"/>
              <a:buNone/>
              <a:defRPr/>
            </a:pPr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  perché </a:t>
            </a:r>
            <a:r>
              <a:rPr lang="it-IT" altLang="it-IT" sz="2800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INSEGNA</a:t>
            </a:r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 delle </a:t>
            </a:r>
            <a:r>
              <a:rPr lang="it-IT" altLang="it-IT" sz="2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VERITA’ </a:t>
            </a:r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ai bambini, quali? </a:t>
            </a:r>
          </a:p>
          <a:p>
            <a:pPr algn="ctr" eaLnBrk="1" hangingPunct="1">
              <a:lnSpc>
                <a:spcPct val="150000"/>
              </a:lnSpc>
              <a:buFont typeface="Wingdings" panose="05000000000000000000" pitchFamily="2" charset="2"/>
              <a:buNone/>
              <a:defRPr/>
            </a:pP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ad es. insegna di stare sempre attenti ai pericoli della vita!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84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184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500"/>
                                        <p:tgtEl>
                                          <p:spTgt spid="1843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100000">
              <a:srgbClr val="005D5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60385" y="633112"/>
            <a:ext cx="11071230" cy="5591776"/>
          </a:xfrm>
          <a:solidFill>
            <a:srgbClr val="FFFFCC"/>
          </a:solidFill>
        </p:spPr>
        <p:txBody>
          <a:bodyPr>
            <a:normAutofit fontScale="40000" lnSpcReduction="20000"/>
          </a:bodyPr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endParaRPr lang="it-IT" altLang="it-IT" sz="900" b="1" dirty="0">
              <a:solidFill>
                <a:srgbClr val="000000"/>
              </a:solidFill>
              <a:effectLst/>
            </a:endParaRPr>
          </a:p>
          <a:p>
            <a:pPr algn="ctr" eaLnBrk="1" hangingPunct="1">
              <a:lnSpc>
                <a:spcPct val="170000"/>
              </a:lnSpc>
              <a:buFont typeface="Wingdings" panose="05000000000000000000" pitchFamily="2" charset="2"/>
              <a:buNone/>
              <a:defRPr/>
            </a:pPr>
            <a:r>
              <a:rPr lang="it-IT" altLang="it-IT" sz="76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 favola è importante </a:t>
            </a:r>
          </a:p>
          <a:p>
            <a:pPr algn="ctr" eaLnBrk="1" hangingPunct="1">
              <a:lnSpc>
                <a:spcPct val="170000"/>
              </a:lnSpc>
              <a:buFont typeface="Wingdings" panose="05000000000000000000" pitchFamily="2" charset="2"/>
              <a:buNone/>
              <a:defRPr/>
            </a:pPr>
            <a:r>
              <a:rPr lang="it-IT" altLang="it-IT" sz="76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non perché racconta un fatto storico che non esiste, </a:t>
            </a:r>
          </a:p>
          <a:p>
            <a:pPr algn="ctr" eaLnBrk="1" hangingPunct="1">
              <a:lnSpc>
                <a:spcPct val="170000"/>
              </a:lnSpc>
              <a:buFont typeface="Wingdings" panose="05000000000000000000" pitchFamily="2" charset="2"/>
              <a:buNone/>
              <a:defRPr/>
            </a:pPr>
            <a:r>
              <a:rPr lang="it-IT" altLang="it-IT" sz="76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 perché </a:t>
            </a:r>
            <a:r>
              <a:rPr lang="it-IT" altLang="it-IT" sz="7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INSEGNA</a:t>
            </a:r>
            <a:r>
              <a:rPr lang="it-IT" altLang="it-IT" sz="76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 comportamenti e il senso della vita.</a:t>
            </a:r>
          </a:p>
          <a:p>
            <a:pPr algn="ctr" eaLnBrk="1" hangingPunct="1">
              <a:lnSpc>
                <a:spcPct val="170000"/>
              </a:lnSpc>
              <a:buFont typeface="Wingdings" panose="05000000000000000000" pitchFamily="2" charset="2"/>
              <a:buNone/>
              <a:defRPr/>
            </a:pPr>
            <a:r>
              <a:rPr lang="it-IT" altLang="it-IT" sz="7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Anticamente i grandi saggi intellettuali, </a:t>
            </a:r>
          </a:p>
          <a:p>
            <a:pPr algn="ctr" eaLnBrk="1" hangingPunct="1">
              <a:lnSpc>
                <a:spcPct val="170000"/>
              </a:lnSpc>
              <a:buFont typeface="Wingdings" panose="05000000000000000000" pitchFamily="2" charset="2"/>
              <a:buNone/>
              <a:defRPr/>
            </a:pPr>
            <a:r>
              <a:rPr lang="it-IT" altLang="it-IT" sz="7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insegnare le grandi VERITÀ della vita </a:t>
            </a:r>
          </a:p>
          <a:p>
            <a:pPr algn="ctr" eaLnBrk="1" hangingPunct="1">
              <a:lnSpc>
                <a:spcPct val="170000"/>
              </a:lnSpc>
              <a:buFont typeface="Wingdings" panose="05000000000000000000" pitchFamily="2" charset="2"/>
              <a:buNone/>
              <a:defRPr/>
            </a:pPr>
            <a:r>
              <a:rPr lang="it-IT" altLang="it-IT" sz="7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usavano il linguaggio dei </a:t>
            </a:r>
            <a:r>
              <a:rPr lang="it-IT" altLang="it-IT" sz="7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MITI.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165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5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165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750"/>
                                        <p:tgtEl>
                                          <p:spTgt spid="165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65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65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165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165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165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100000">
              <a:srgbClr val="005D5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60385" y="213488"/>
            <a:ext cx="11071230" cy="6431024"/>
          </a:xfrm>
          <a:solidFill>
            <a:srgbClr val="FFFFCC"/>
          </a:solidFill>
        </p:spPr>
        <p:txBody>
          <a:bodyPr>
            <a:normAutofit fontScale="32500" lnSpcReduction="20000"/>
          </a:bodyPr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endParaRPr lang="it-IT" altLang="it-IT" sz="900" b="1" dirty="0">
              <a:solidFill>
                <a:srgbClr val="000000"/>
              </a:solidFill>
              <a:effectLst/>
            </a:endParaRPr>
          </a:p>
          <a:p>
            <a:pPr algn="ctr" eaLnBrk="1" hangingPunct="1">
              <a:lnSpc>
                <a:spcPct val="170000"/>
              </a:lnSpc>
              <a:buFont typeface="Wingdings" panose="05000000000000000000" pitchFamily="2" charset="2"/>
              <a:buNone/>
              <a:defRPr/>
            </a:pPr>
            <a:endParaRPr lang="it-IT" altLang="it-IT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r>
              <a:rPr lang="it-IT" altLang="it-IT" sz="1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Cosa è un MITO?</a:t>
            </a:r>
          </a:p>
          <a:p>
            <a:pPr algn="ctr" ea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endParaRPr lang="it-IT" altLang="it-IT" sz="130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r>
              <a:rPr lang="it-IT" altLang="it-IT" sz="74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E’ la risposta dei grandi perché della vita usando il linguaggio delle </a:t>
            </a:r>
            <a:r>
              <a:rPr lang="it-IT" altLang="it-IT" sz="7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metafore, </a:t>
            </a:r>
          </a:p>
          <a:p>
            <a:pPr lvl="1" algn="ctr" eaLnBrk="1" hangingPunct="1">
              <a:lnSpc>
                <a:spcPct val="170000"/>
              </a:lnSpc>
              <a:buFont typeface="Wingdings" panose="05000000000000000000" pitchFamily="2" charset="2"/>
              <a:buNone/>
              <a:defRPr/>
            </a:pPr>
            <a:r>
              <a:rPr lang="it-IT" altLang="it-IT" sz="74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dei simboli, spesso con animali e piante parlanti</a:t>
            </a:r>
            <a:r>
              <a:rPr lang="it-IT" altLang="it-IT" sz="7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1" algn="ctr" eaLnBrk="1" hangingPunct="1">
              <a:lnSpc>
                <a:spcPct val="170000"/>
              </a:lnSpc>
              <a:buFont typeface="Wingdings" panose="05000000000000000000" pitchFamily="2" charset="2"/>
              <a:buNone/>
              <a:defRPr/>
            </a:pPr>
            <a:endParaRPr lang="it-IT" altLang="it-IT" sz="280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ctr" eaLnBrk="1" hangingPunct="1">
              <a:lnSpc>
                <a:spcPct val="170000"/>
              </a:lnSpc>
              <a:buFont typeface="Wingdings" panose="05000000000000000000" pitchFamily="2" charset="2"/>
              <a:buNone/>
              <a:defRPr/>
            </a:pPr>
            <a:endParaRPr lang="it-IT" altLang="it-IT" sz="2500" b="1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ctr" eaLnBrk="1" hangingPunct="1">
              <a:lnSpc>
                <a:spcPct val="170000"/>
              </a:lnSpc>
              <a:buFont typeface="Wingdings" panose="05000000000000000000" pitchFamily="2" charset="2"/>
              <a:buNone/>
              <a:defRPr/>
            </a:pPr>
            <a:r>
              <a:rPr lang="it-IT" altLang="it-IT" sz="9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Il MITO è vero o falso?</a:t>
            </a:r>
          </a:p>
          <a:p>
            <a:pPr lvl="1" algn="ctr" eaLnBrk="1" hangingPunct="1">
              <a:lnSpc>
                <a:spcPct val="170000"/>
              </a:lnSpc>
              <a:buFont typeface="Wingdings" panose="05000000000000000000" pitchFamily="2" charset="2"/>
              <a:buNone/>
              <a:defRPr/>
            </a:pPr>
            <a:r>
              <a:rPr lang="it-IT" altLang="it-IT" sz="76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il MITO non serve per raccontare degli avvenimenti storici </a:t>
            </a:r>
          </a:p>
          <a:p>
            <a:pPr lvl="1" algn="ctr" eaLnBrk="1" hangingPunct="1">
              <a:lnSpc>
                <a:spcPct val="170000"/>
              </a:lnSpc>
              <a:buFont typeface="Wingdings" panose="05000000000000000000" pitchFamily="2" charset="2"/>
              <a:buNone/>
              <a:defRPr/>
            </a:pPr>
            <a:r>
              <a:rPr lang="it-IT" altLang="it-IT" sz="7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 solo per</a:t>
            </a:r>
            <a:r>
              <a:rPr lang="it-IT" altLang="it-IT" sz="7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7600" b="1" dirty="0">
                <a:solidFill>
                  <a:srgbClr val="B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INSEGNARE</a:t>
            </a:r>
            <a:r>
              <a:rPr lang="it-IT" altLang="it-IT" sz="76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lvl="1" algn="ctr" eaLnBrk="1" hangingPunct="1">
              <a:lnSpc>
                <a:spcPct val="170000"/>
              </a:lnSpc>
              <a:buFont typeface="Wingdings" panose="05000000000000000000" pitchFamily="2" charset="2"/>
              <a:buNone/>
              <a:defRPr/>
            </a:pPr>
            <a:r>
              <a:rPr lang="it-IT" altLang="it-IT" sz="7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 grandi</a:t>
            </a:r>
            <a:r>
              <a:rPr lang="it-IT" altLang="it-IT" sz="7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7600" b="1" dirty="0">
                <a:solidFill>
                  <a:srgbClr val="B4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VERITÀ </a:t>
            </a:r>
            <a:r>
              <a:rPr lang="it-IT" altLang="it-IT" sz="7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della vita mediante simboli</a:t>
            </a:r>
            <a:r>
              <a:rPr lang="it-IT" altLang="it-IT" sz="7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5216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65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5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5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5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5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5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65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000"/>
                                        <p:tgtEl>
                                          <p:spTgt spid="1658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58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658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658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658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658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658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6589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6589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6589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bg1"/>
            </a:gs>
            <a:gs pos="0">
              <a:schemeClr val="accent5">
                <a:lumMod val="60000"/>
                <a:lumOff val="40000"/>
              </a:schemeClr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898699" y="692696"/>
            <a:ext cx="8394603" cy="4536504"/>
          </a:xfrm>
        </p:spPr>
        <p:txBody>
          <a:bodyPr>
            <a:normAutofit fontScale="90000"/>
          </a:bodyPr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it-IT" altLang="it-IT" sz="6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Scenetta n.1</a:t>
            </a:r>
            <a:br>
              <a:rPr lang="it-IT" altLang="it-IT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Alla scoperta dell’ignoto</a:t>
            </a:r>
            <a:br>
              <a:rPr lang="it-IT" alt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it-IT" alt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2200" dirty="0">
                <a:latin typeface="Arial" panose="020B0604020202020204" pitchFamily="34" charset="0"/>
                <a:cs typeface="Arial" panose="020B0604020202020204" pitchFamily="34" charset="0"/>
              </a:rPr>
              <a:t>scenetta in cui un indigeno scopre per la prima volta qualcosa, </a:t>
            </a:r>
            <a:br>
              <a:rPr lang="it-IT" altLang="it-IT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2200" dirty="0">
                <a:latin typeface="Arial" panose="020B0604020202020204" pitchFamily="34" charset="0"/>
                <a:cs typeface="Arial" panose="020B0604020202020204" pitchFamily="34" charset="0"/>
              </a:rPr>
              <a:t>cosa e come succede?</a:t>
            </a:r>
            <a:r>
              <a:rPr lang="it-IT" altLang="it-IT" sz="2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996791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100000">
              <a:srgbClr val="005D5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95400" y="598376"/>
            <a:ext cx="10801200" cy="5661248"/>
          </a:xfrm>
          <a:solidFill>
            <a:srgbClr val="FFFFCC"/>
          </a:solidFill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endParaRPr lang="it-IT" altLang="it-IT" sz="900" dirty="0"/>
          </a:p>
          <a:p>
            <a:pPr algn="ctr" eaLnBrk="1" hangingPunct="1">
              <a:lnSpc>
                <a:spcPct val="130000"/>
              </a:lnSpc>
              <a:buFont typeface="Wingdings" panose="05000000000000000000" pitchFamily="2" charset="2"/>
              <a:buNone/>
              <a:defRPr/>
            </a:pPr>
            <a:r>
              <a:rPr lang="it-IT" altLang="it-IT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Anche 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it-IT" altLang="it-IT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BIBBIA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soprattutto </a:t>
            </a:r>
            <a:r>
              <a:rPr lang="it-IT" altLang="it-IT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nelle parti più antiche</a:t>
            </a:r>
            <a:r>
              <a:rPr lang="it-IT" altLang="it-IT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it-IT" altLang="it-IT" sz="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30000"/>
              </a:lnSpc>
              <a:buFont typeface="Wingdings" panose="05000000000000000000" pitchFamily="2" charset="2"/>
              <a:buNone/>
              <a:defRPr/>
            </a:pPr>
            <a:r>
              <a:rPr lang="it-IT" altLang="it-IT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per</a:t>
            </a:r>
            <a:r>
              <a:rPr lang="it-IT" altLang="it-IT" sz="2800" dirty="0">
                <a:solidFill>
                  <a:srgbClr val="FF33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insegnare le </a:t>
            </a:r>
            <a:r>
              <a:rPr lang="it-IT" altLang="it-IT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grandi</a:t>
            </a:r>
            <a:r>
              <a:rPr lang="it-IT" altLang="it-IT" sz="3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VERITA</a:t>
            </a:r>
            <a:r>
              <a:rPr lang="it-IT" altLang="it-IT" sz="3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it-IT" altLang="it-IT" sz="3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della vita </a:t>
            </a:r>
          </a:p>
          <a:p>
            <a:pPr algn="ctr" eaLnBrk="1" hangingPunct="1">
              <a:lnSpc>
                <a:spcPct val="145000"/>
              </a:lnSpc>
              <a:buFont typeface="Wingdings" panose="05000000000000000000" pitchFamily="2" charset="2"/>
              <a:buNone/>
              <a:defRPr/>
            </a:pPr>
            <a:r>
              <a:rPr lang="it-IT" altLang="it-IT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volte fa uso del linguaggio simbolico dei miti. </a:t>
            </a:r>
          </a:p>
          <a:p>
            <a:pPr algn="ctr" eaLnBrk="1" hangingPunct="1">
              <a:lnSpc>
                <a:spcPct val="145000"/>
              </a:lnSpc>
              <a:buFont typeface="Wingdings" panose="05000000000000000000" pitchFamily="2" charset="2"/>
              <a:buNone/>
              <a:defRPr/>
            </a:pPr>
            <a:r>
              <a:rPr lang="it-IT" altLang="it-IT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 attenzione, </a:t>
            </a:r>
            <a:r>
              <a:rPr lang="it-IT" altLang="it-IT" sz="2800" b="1" u="sng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volte</a:t>
            </a:r>
            <a:r>
              <a:rPr lang="it-IT" altLang="it-IT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it-IT" altLang="it-IT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NON sempre!</a:t>
            </a: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endParaRPr lang="it-IT" altLang="it-IT" sz="100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30000"/>
              </a:lnSpc>
              <a:buFont typeface="Wingdings" panose="05000000000000000000" pitchFamily="2" charset="2"/>
              <a:buNone/>
              <a:defRPr/>
            </a:pPr>
            <a:r>
              <a:rPr lang="it-IT" altLang="it-IT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 frequente, la Bibbia, per insegnare la</a:t>
            </a:r>
            <a:r>
              <a:rPr lang="it-IT" altLang="it-IT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Parola di Dio </a:t>
            </a:r>
          </a:p>
          <a:p>
            <a:pPr algn="ctr" eaLnBrk="1" hangingPunct="1">
              <a:lnSpc>
                <a:spcPct val="130000"/>
              </a:lnSpc>
              <a:buFont typeface="Wingdings" panose="05000000000000000000" pitchFamily="2" charset="2"/>
              <a:buNone/>
              <a:defRPr/>
            </a:pPr>
            <a:r>
              <a:rPr lang="it-IT" altLang="it-IT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 fa riflettendo sui fatti storici del popolo d’Israele.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03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2037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037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037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2037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2037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037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100000">
              <a:srgbClr val="005D5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71364" y="465516"/>
            <a:ext cx="11449272" cy="5926968"/>
          </a:xfrm>
          <a:solidFill>
            <a:srgbClr val="FFFFCC"/>
          </a:solidFill>
        </p:spPr>
        <p:txBody>
          <a:bodyPr>
            <a:normAutofit/>
          </a:bodyPr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endParaRPr lang="it-IT" altLang="it-IT" sz="900" dirty="0"/>
          </a:p>
          <a:p>
            <a:pPr algn="ctr" eaLnBrk="1" hangingPunct="1">
              <a:lnSpc>
                <a:spcPct val="130000"/>
              </a:lnSpc>
              <a:buFont typeface="Wingdings" panose="05000000000000000000" pitchFamily="2" charset="2"/>
              <a:buNone/>
              <a:defRPr/>
            </a:pPr>
            <a:r>
              <a:rPr lang="it-IT" altLang="it-IT" sz="6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ATTENZIONE</a:t>
            </a:r>
          </a:p>
          <a:p>
            <a:pPr algn="ctr" eaLnBrk="1" hangingPunct="1">
              <a:lnSpc>
                <a:spcPct val="130000"/>
              </a:lnSpc>
              <a:buFont typeface="Wingdings" panose="05000000000000000000" pitchFamily="2" charset="2"/>
              <a:buNone/>
              <a:defRPr/>
            </a:pPr>
            <a:r>
              <a:rPr lang="it-IT" altLang="it-IT" sz="4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la</a:t>
            </a:r>
            <a:r>
              <a:rPr lang="it-IT" altLang="it-IT" sz="4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4800" b="1" dirty="0">
                <a:solidFill>
                  <a:srgbClr val="FF33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Bibbia </a:t>
            </a:r>
          </a:p>
          <a:p>
            <a:pPr algn="ctr" eaLnBrk="1" hangingPunct="1">
              <a:lnSpc>
                <a:spcPct val="130000"/>
              </a:lnSpc>
              <a:buFont typeface="Wingdings" panose="05000000000000000000" pitchFamily="2" charset="2"/>
              <a:buNone/>
              <a:defRPr/>
            </a:pPr>
            <a:r>
              <a:rPr lang="it-IT" altLang="it-IT" sz="4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non è tutta un mito!</a:t>
            </a:r>
          </a:p>
          <a:p>
            <a:pPr algn="ctr" eaLnBrk="1" hangingPunct="1">
              <a:lnSpc>
                <a:spcPct val="150000"/>
              </a:lnSpc>
              <a:buFont typeface="Wingdings" panose="05000000000000000000" pitchFamily="2" charset="2"/>
              <a:buNone/>
              <a:defRPr/>
            </a:pPr>
            <a:r>
              <a:rPr lang="it-IT" altLang="it-IT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Solo alcuni capitoli, spesso i più antichi, usano il genere letterario del mito.</a:t>
            </a:r>
          </a:p>
          <a:p>
            <a:pPr algn="ctr" eaLnBrk="1" hangingPunct="1">
              <a:lnSpc>
                <a:spcPct val="150000"/>
              </a:lnSpc>
              <a:buFont typeface="Wingdings" panose="05000000000000000000" pitchFamily="2" charset="2"/>
              <a:buNone/>
              <a:defRPr/>
            </a:pPr>
            <a:r>
              <a:rPr lang="it-IT" altLang="it-IT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Nella Bibbia ci sono anche capitoli con genere letterario storico, sapienziale, profetico, giuridico, poetico, di preghiera e molto altro.</a:t>
            </a:r>
          </a:p>
        </p:txBody>
      </p:sp>
    </p:spTree>
    <p:extLst>
      <p:ext uri="{BB962C8B-B14F-4D97-AF65-F5344CB8AC3E}">
        <p14:creationId xmlns:p14="http://schemas.microsoft.com/office/powerpoint/2010/main" val="347628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3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3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3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3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3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3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203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03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203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203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203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203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100000">
              <a:srgbClr val="005D5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67408" y="598376"/>
            <a:ext cx="10657184" cy="5661248"/>
          </a:xfrm>
          <a:solidFill>
            <a:srgbClr val="FFFFCC"/>
          </a:solidFill>
        </p:spPr>
        <p:txBody>
          <a:bodyPr>
            <a:normAutofit/>
          </a:bodyPr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endParaRPr lang="it-IT" altLang="it-IT" sz="900" dirty="0"/>
          </a:p>
          <a:p>
            <a:pPr algn="ctr" eaLnBrk="1" hangingPunct="1">
              <a:lnSpc>
                <a:spcPct val="130000"/>
              </a:lnSpc>
              <a:buFont typeface="Wingdings" panose="05000000000000000000" pitchFamily="2" charset="2"/>
              <a:buNone/>
              <a:defRPr/>
            </a:pPr>
            <a:r>
              <a:rPr lang="it-IT" altLang="it-IT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Anche </a:t>
            </a:r>
            <a:r>
              <a:rPr lang="it-IT" altLang="it-IT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Gesù</a:t>
            </a:r>
            <a:r>
              <a:rPr lang="it-IT" altLang="it-IT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it-IT" altLang="it-IT" sz="9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30000"/>
              </a:lnSpc>
              <a:buFont typeface="Wingdings" panose="05000000000000000000" pitchFamily="2" charset="2"/>
              <a:buNone/>
              <a:defRPr/>
            </a:pPr>
            <a:r>
              <a:rPr lang="it-IT" altLang="it-IT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per</a:t>
            </a:r>
            <a:r>
              <a:rPr lang="it-IT" altLang="it-IT" sz="2800" dirty="0">
                <a:solidFill>
                  <a:srgbClr val="FF33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2800" b="1" dirty="0">
                <a:solidFill>
                  <a:srgbClr val="FF33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insegnare</a:t>
            </a:r>
            <a:r>
              <a:rPr lang="it-IT" altLang="it-IT" sz="2800" dirty="0">
                <a:solidFill>
                  <a:srgbClr val="FF33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 grandi</a:t>
            </a:r>
            <a:r>
              <a:rPr lang="it-IT" altLang="it-IT" sz="3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VERITA</a:t>
            </a:r>
            <a:r>
              <a:rPr lang="it-IT" altLang="it-IT" sz="3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it-IT" altLang="it-IT" sz="3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della vita </a:t>
            </a:r>
          </a:p>
          <a:p>
            <a:pPr algn="ctr" eaLnBrk="1" hangingPunct="1">
              <a:lnSpc>
                <a:spcPct val="145000"/>
              </a:lnSpc>
              <a:buFont typeface="Wingdings" panose="05000000000000000000" pitchFamily="2" charset="2"/>
              <a:buNone/>
              <a:defRPr/>
            </a:pPr>
            <a:r>
              <a:rPr lang="it-IT" altLang="it-IT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volte fa uso del linguaggio simbolico delle parabole. </a:t>
            </a: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endParaRPr lang="it-IT" altLang="it-IT" sz="100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30000"/>
              </a:lnSpc>
              <a:buFont typeface="Wingdings" panose="05000000000000000000" pitchFamily="2" charset="2"/>
              <a:buNone/>
              <a:defRPr/>
            </a:pPr>
            <a:r>
              <a:rPr lang="it-IT" altLang="it-IT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it-IT" altLang="it-IT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PARABOLA </a:t>
            </a:r>
          </a:p>
          <a:p>
            <a:pPr algn="ctr" eaLnBrk="1" hangingPunct="1">
              <a:lnSpc>
                <a:spcPct val="130000"/>
              </a:lnSpc>
              <a:buFont typeface="Wingdings" panose="05000000000000000000" pitchFamily="2" charset="2"/>
              <a:buNone/>
              <a:defRPr/>
            </a:pPr>
            <a:r>
              <a:rPr lang="it-IT" altLang="it-IT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è un esempio di possibile vita quotidiana </a:t>
            </a:r>
          </a:p>
          <a:p>
            <a:pPr algn="ctr" eaLnBrk="1" hangingPunct="1">
              <a:lnSpc>
                <a:spcPct val="130000"/>
              </a:lnSpc>
              <a:buFont typeface="Wingdings" panose="05000000000000000000" pitchFamily="2" charset="2"/>
              <a:buNone/>
              <a:defRPr/>
            </a:pPr>
            <a:r>
              <a:rPr lang="it-IT" altLang="it-IT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utilizzato da 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it-IT" altLang="it-IT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esù per insegnare le grandi verità della vita.</a:t>
            </a:r>
          </a:p>
        </p:txBody>
      </p:sp>
    </p:spTree>
    <p:extLst>
      <p:ext uri="{BB962C8B-B14F-4D97-AF65-F5344CB8AC3E}">
        <p14:creationId xmlns:p14="http://schemas.microsoft.com/office/powerpoint/2010/main" val="597331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03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03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03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2037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037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037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2037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2037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037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100000">
              <a:schemeClr val="bg1"/>
            </a:gs>
            <a:gs pos="100000">
              <a:schemeClr val="accent5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4"/>
          <p:cNvSpPr>
            <a:spLocks noChangeArrowheads="1"/>
          </p:cNvSpPr>
          <p:nvPr/>
        </p:nvSpPr>
        <p:spPr bwMode="auto">
          <a:xfrm>
            <a:off x="929507" y="577687"/>
            <a:ext cx="10332987" cy="2200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274638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Scienza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altLang="it-IT" sz="9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800" dirty="0">
                <a:solidFill>
                  <a:schemeClr val="bg1"/>
                </a:solidFill>
              </a:rPr>
              <a:t>Gli scienziati fondano la maggior parte delle proprie opinioni su ciò che dicono altri, fino a quando qualche coraggioso come Copernico, Galileo </a:t>
            </a:r>
            <a:r>
              <a:rPr lang="it-IT" altLang="it-IT" sz="2800" dirty="0" err="1">
                <a:solidFill>
                  <a:schemeClr val="bg1"/>
                </a:solidFill>
              </a:rPr>
              <a:t>ecc</a:t>
            </a:r>
            <a:r>
              <a:rPr lang="it-IT" altLang="it-IT" sz="2800" dirty="0">
                <a:solidFill>
                  <a:schemeClr val="bg1"/>
                </a:solidFill>
              </a:rPr>
              <a:t>, riesce a dimostrare una teoria contraria. </a:t>
            </a:r>
          </a:p>
        </p:txBody>
      </p:sp>
      <p:pic>
        <p:nvPicPr>
          <p:cNvPr id="6553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831" y="3152776"/>
            <a:ext cx="2446337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Rectangle 6"/>
          <p:cNvSpPr>
            <a:spLocks noChangeArrowheads="1"/>
          </p:cNvSpPr>
          <p:nvPr/>
        </p:nvSpPr>
        <p:spPr bwMode="auto">
          <a:xfrm>
            <a:off x="7464152" y="5792788"/>
            <a:ext cx="20685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400" dirty="0"/>
              <a:t>Galileo Galilei</a:t>
            </a:r>
          </a:p>
        </p:txBody>
      </p:sp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8000">
              <a:srgbClr val="002060"/>
            </a:gs>
            <a:gs pos="100000">
              <a:schemeClr val="bg1"/>
            </a:gs>
            <a:gs pos="100000">
              <a:schemeClr val="accent5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4"/>
          <p:cNvSpPr>
            <a:spLocks noChangeArrowheads="1"/>
          </p:cNvSpPr>
          <p:nvPr/>
        </p:nvSpPr>
        <p:spPr bwMode="auto">
          <a:xfrm>
            <a:off x="407369" y="188640"/>
            <a:ext cx="11377263" cy="363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800" b="1" dirty="0">
                <a:solidFill>
                  <a:schemeClr val="bg1"/>
                </a:solidFill>
              </a:rPr>
              <a:t>ATTENZIONE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altLang="it-IT" sz="2800" dirty="0">
              <a:solidFill>
                <a:schemeClr val="bg1"/>
              </a:solidFill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800" dirty="0">
                <a:solidFill>
                  <a:schemeClr val="bg1"/>
                </a:solidFill>
              </a:rPr>
              <a:t>Se la </a:t>
            </a:r>
            <a:r>
              <a:rPr lang="it-IT" altLang="it-IT" dirty="0">
                <a:solidFill>
                  <a:schemeClr val="bg1"/>
                </a:solidFill>
              </a:rPr>
              <a:t>SCIENZA</a:t>
            </a:r>
            <a:r>
              <a:rPr lang="it-IT" altLang="it-IT" sz="2800" dirty="0">
                <a:solidFill>
                  <a:schemeClr val="bg1"/>
                </a:solidFill>
              </a:rPr>
              <a:t> non aveva gli strumenti 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800" dirty="0">
                <a:solidFill>
                  <a:schemeClr val="bg1"/>
                </a:solidFill>
              </a:rPr>
              <a:t>(es. cannocchiale, telescopio, </a:t>
            </a:r>
            <a:r>
              <a:rPr lang="it-IT" altLang="it-IT" sz="2800" dirty="0" err="1">
                <a:solidFill>
                  <a:schemeClr val="bg1"/>
                </a:solidFill>
              </a:rPr>
              <a:t>ecc</a:t>
            </a:r>
            <a:r>
              <a:rPr lang="it-IT" altLang="it-IT" sz="2800" dirty="0">
                <a:solidFill>
                  <a:schemeClr val="bg1"/>
                </a:solidFill>
              </a:rPr>
              <a:t>) per scoprire che, in realtà, 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800" dirty="0">
                <a:solidFill>
                  <a:schemeClr val="bg1"/>
                </a:solidFill>
              </a:rPr>
              <a:t>è la Terra a girare attorno al Sole, 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800" dirty="0">
                <a:solidFill>
                  <a:schemeClr val="bg1"/>
                </a:solidFill>
              </a:rPr>
              <a:t>si può colpevolizzarla? </a:t>
            </a:r>
          </a:p>
        </p:txBody>
      </p:sp>
      <p:pic>
        <p:nvPicPr>
          <p:cNvPr id="6656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224" y="3573016"/>
            <a:ext cx="2384357" cy="29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8000">
              <a:srgbClr val="002060"/>
            </a:gs>
            <a:gs pos="100000">
              <a:schemeClr val="bg1"/>
            </a:gs>
            <a:gs pos="100000">
              <a:schemeClr val="accent5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4"/>
          <p:cNvSpPr>
            <a:spLocks noChangeArrowheads="1"/>
          </p:cNvSpPr>
          <p:nvPr/>
        </p:nvSpPr>
        <p:spPr bwMode="auto">
          <a:xfrm>
            <a:off x="767408" y="188913"/>
            <a:ext cx="10657184" cy="260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800" b="1" dirty="0">
                <a:solidFill>
                  <a:schemeClr val="bg1"/>
                </a:solidFill>
              </a:rPr>
              <a:t>ATTENZIONE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altLang="it-IT" sz="900" dirty="0">
              <a:solidFill>
                <a:schemeClr val="bg1"/>
              </a:solidFill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800" dirty="0">
                <a:solidFill>
                  <a:schemeClr val="bg1"/>
                </a:solidFill>
              </a:rPr>
              <a:t>Se la RELIGIONE non aveva gli strumenti archeologici 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800" dirty="0">
                <a:solidFill>
                  <a:schemeClr val="bg1"/>
                </a:solidFill>
              </a:rPr>
              <a:t>per scoprire gli originali significati delle antiche metafore bibliche si può colpevolizzarla?</a:t>
            </a:r>
          </a:p>
        </p:txBody>
      </p:sp>
      <p:pic>
        <p:nvPicPr>
          <p:cNvPr id="67587" name="Picture 5" descr="Stele di roseta senza didascalia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40" y="2024904"/>
            <a:ext cx="3620391" cy="46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6" descr="Stele di roseta solo didascali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190" y="2222904"/>
            <a:ext cx="2407402" cy="42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8000">
              <a:srgbClr val="002060"/>
            </a:gs>
            <a:gs pos="100000">
              <a:schemeClr val="bg1"/>
            </a:gs>
            <a:gs pos="100000">
              <a:schemeClr val="accent5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3"/>
          <p:cNvSpPr>
            <a:spLocks noGrp="1" noChangeArrowheads="1"/>
          </p:cNvSpPr>
          <p:nvPr>
            <p:ph idx="1"/>
          </p:nvPr>
        </p:nvSpPr>
        <p:spPr>
          <a:xfrm>
            <a:off x="1073696" y="584684"/>
            <a:ext cx="10044608" cy="5688632"/>
          </a:xfrm>
          <a:solidFill>
            <a:srgbClr val="FFFFCC"/>
          </a:solidFill>
        </p:spPr>
        <p:txBody>
          <a:bodyPr>
            <a:normAutofit fontScale="92500" lnSpcReduction="10000"/>
          </a:bodyPr>
          <a:lstStyle/>
          <a:p>
            <a:pPr algn="ctr" eaLnBrk="1" hangingPunct="1">
              <a:buFontTx/>
              <a:buNone/>
            </a:pPr>
            <a:endParaRPr lang="it-IT" alt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60000"/>
              </a:lnSpc>
              <a:buFontTx/>
              <a:buNone/>
            </a:pP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La religione, e quindi anche la Bibbia, </a:t>
            </a:r>
          </a:p>
          <a:p>
            <a:pPr algn="ctr" eaLnBrk="1" hangingPunct="1">
              <a:lnSpc>
                <a:spcPct val="160000"/>
              </a:lnSpc>
              <a:buFontTx/>
              <a:buNone/>
            </a:pP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it-IT" altLang="it-IT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4400" b="1" dirty="0">
                <a:latin typeface="Arial" panose="020B0604020202020204" pitchFamily="34" charset="0"/>
                <a:cs typeface="Arial" panose="020B0604020202020204" pitchFamily="34" charset="0"/>
              </a:rPr>
              <a:t>NON 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si preoccupa di rispondere a </a:t>
            </a:r>
            <a:r>
              <a:rPr lang="it-IT" altLang="it-IT" sz="4400" b="1" u="sng" dirty="0">
                <a:latin typeface="Arial" panose="020B0604020202020204" pitchFamily="34" charset="0"/>
                <a:cs typeface="Arial" panose="020B0604020202020204" pitchFamily="34" charset="0"/>
              </a:rPr>
              <a:t>COME</a:t>
            </a:r>
            <a:r>
              <a:rPr lang="it-IT" altLang="it-IT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lnSpc>
                <a:spcPct val="160000"/>
              </a:lnSpc>
              <a:buFontTx/>
              <a:buNone/>
            </a:pP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è avvenuta la creazione, </a:t>
            </a:r>
          </a:p>
          <a:p>
            <a:pPr algn="ctr" eaLnBrk="1" hangingPunct="1">
              <a:lnSpc>
                <a:spcPct val="160000"/>
              </a:lnSpc>
              <a:buFontTx/>
              <a:buNone/>
            </a:pP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    ma ai grandi </a:t>
            </a:r>
            <a:r>
              <a:rPr lang="it-IT" altLang="it-IT" sz="4400" b="1" u="sng" dirty="0">
                <a:latin typeface="Arial" panose="020B0604020202020204" pitchFamily="34" charset="0"/>
                <a:cs typeface="Arial" panose="020B0604020202020204" pitchFamily="34" charset="0"/>
              </a:rPr>
              <a:t>PERCHÉ</a:t>
            </a:r>
            <a:r>
              <a:rPr lang="it-IT" altLang="it-IT" sz="4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della vita </a:t>
            </a:r>
          </a:p>
          <a:p>
            <a:pPr algn="ctr" eaLnBrk="1" hangingPunct="1">
              <a:lnSpc>
                <a:spcPct val="160000"/>
              </a:lnSpc>
              <a:buFontTx/>
              <a:buNone/>
            </a:pP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mediante un linguaggio antico </a:t>
            </a:r>
          </a:p>
          <a:p>
            <a:pPr algn="ctr" eaLnBrk="1" hangingPunct="1">
              <a:lnSpc>
                <a:spcPct val="160000"/>
              </a:lnSpc>
              <a:buFontTx/>
              <a:buNone/>
            </a:pP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molto suggestivo ricco di simboli e di metafore. </a:t>
            </a:r>
          </a:p>
          <a:p>
            <a:pPr eaLnBrk="1" hangingPunct="1">
              <a:lnSpc>
                <a:spcPct val="160000"/>
              </a:lnSpc>
            </a:pPr>
            <a:endParaRPr lang="it-IT" altLang="it-IT" dirty="0"/>
          </a:p>
        </p:txBody>
      </p:sp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8000">
              <a:srgbClr val="002060"/>
            </a:gs>
            <a:gs pos="100000">
              <a:schemeClr val="bg1"/>
            </a:gs>
            <a:gs pos="100000">
              <a:schemeClr val="accent5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3"/>
          <p:cNvSpPr>
            <a:spLocks noGrp="1" noChangeArrowheads="1"/>
          </p:cNvSpPr>
          <p:nvPr>
            <p:ph idx="1"/>
          </p:nvPr>
        </p:nvSpPr>
        <p:spPr>
          <a:xfrm>
            <a:off x="425370" y="674694"/>
            <a:ext cx="11341260" cy="5508612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ctr" eaLnBrk="1" hangingPunct="1">
              <a:lnSpc>
                <a:spcPct val="160000"/>
              </a:lnSpc>
              <a:buNone/>
            </a:pPr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La religione affronta le domande che la scienza non potrà mai rispondere: i grandi </a:t>
            </a:r>
            <a:r>
              <a:rPr lang="it-IT" altLang="it-IT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PERCHE</a:t>
            </a:r>
            <a:r>
              <a:rPr lang="it-IT" alt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’ </a:t>
            </a:r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esistenziali, il senso della vita, </a:t>
            </a:r>
          </a:p>
          <a:p>
            <a:pPr algn="ctr" eaLnBrk="1" hangingPunct="1">
              <a:lnSpc>
                <a:spcPct val="160000"/>
              </a:lnSpc>
              <a:buFontTx/>
              <a:buNone/>
            </a:pPr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    il senso della morte e della sofferenza 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e chiama </a:t>
            </a:r>
            <a:r>
              <a:rPr lang="it-IT" altLang="it-IT" b="1" dirty="0">
                <a:latin typeface="Arial" panose="020B0604020202020204" pitchFamily="34" charset="0"/>
                <a:cs typeface="Arial" panose="020B0604020202020204" pitchFamily="34" charset="0"/>
              </a:rPr>
              <a:t>Dio </a:t>
            </a:r>
          </a:p>
          <a:p>
            <a:pPr algn="ctr" eaLnBrk="1" hangingPunct="1">
              <a:lnSpc>
                <a:spcPct val="160000"/>
              </a:lnSpc>
              <a:buFontTx/>
              <a:buNone/>
            </a:pP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il “principio” che ordina e disordina le leggi della natura. </a:t>
            </a:r>
          </a:p>
          <a:p>
            <a:pPr eaLnBrk="1" hangingPunct="1">
              <a:lnSpc>
                <a:spcPct val="160000"/>
              </a:lnSpc>
              <a:buFontTx/>
              <a:buNone/>
            </a:pPr>
            <a:endParaRPr lang="it-IT" altLang="it-IT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60000"/>
              </a:lnSpc>
              <a:buNone/>
            </a:pP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Il “principio” che ordina o disordina le “libere” scelte dell’uomo </a:t>
            </a:r>
          </a:p>
          <a:p>
            <a:pPr algn="ctr">
              <a:lnSpc>
                <a:spcPct val="160000"/>
              </a:lnSpc>
              <a:buNone/>
            </a:pP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è generalmente chiamato </a:t>
            </a:r>
            <a:r>
              <a:rPr lang="it-IT" altLang="it-IT" sz="3600" b="1" dirty="0">
                <a:latin typeface="Arial" panose="020B0604020202020204" pitchFamily="34" charset="0"/>
                <a:cs typeface="Arial" panose="020B0604020202020204" pitchFamily="34" charset="0"/>
              </a:rPr>
              <a:t>anima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5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443372" y="260499"/>
            <a:ext cx="11305256" cy="6337002"/>
          </a:xfrm>
          <a:solidFill>
            <a:srgbClr val="FFFFCC"/>
          </a:solidFill>
        </p:spPr>
        <p:txBody>
          <a:bodyPr>
            <a:normAutofit fontScale="62500" lnSpcReduction="20000"/>
          </a:bodyPr>
          <a:lstStyle/>
          <a:p>
            <a:pPr algn="ctr"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it-IT" altLang="it-IT" sz="4800" b="1" dirty="0">
                <a:latin typeface="Arial" panose="020B0604020202020204" pitchFamily="34" charset="0"/>
                <a:cs typeface="Arial" panose="020B0604020202020204" pitchFamily="34" charset="0"/>
              </a:rPr>
              <a:t>ATTENZIONE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endParaRPr lang="it-IT" altLang="it-IT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70000"/>
              </a:lnSpc>
              <a:buFont typeface="Arial" panose="020B0604020202020204" pitchFamily="34" charset="0"/>
              <a:buNone/>
              <a:defRPr/>
            </a:pPr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Se tutto l’universo si regge in un </a:t>
            </a:r>
            <a:r>
              <a:rPr lang="it-IT" alt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ORDINE</a:t>
            </a:r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 ben preciso</a:t>
            </a:r>
            <a:r>
              <a:rPr lang="it-IT" altLang="it-IT" sz="28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70000"/>
              </a:lnSpc>
              <a:buNone/>
              <a:defRPr/>
            </a:pP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fatto d</a:t>
            </a:r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i tante leggi della natura </a:t>
            </a:r>
            <a:r>
              <a:rPr lang="it-IT" altLang="it-IT" sz="29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2900" i="1" dirty="0" err="1"/>
              <a:t>kósmos</a:t>
            </a:r>
            <a:r>
              <a:rPr lang="it-IT" sz="2900" i="1" dirty="0"/>
              <a:t> </a:t>
            </a:r>
            <a:r>
              <a:rPr lang="it-IT" altLang="it-IT" sz="2900" dirty="0">
                <a:latin typeface="Arial" panose="020B0604020202020204" pitchFamily="34" charset="0"/>
                <a:cs typeface="Arial" panose="020B0604020202020204" pitchFamily="34" charset="0"/>
              </a:rPr>
              <a:t>in greco significa ordine), </a:t>
            </a:r>
          </a:p>
          <a:p>
            <a:pPr algn="ctr" eaLnBrk="1" hangingPunct="1">
              <a:lnSpc>
                <a:spcPct val="170000"/>
              </a:lnSpc>
              <a:buFont typeface="Arial" panose="020B0604020202020204" pitchFamily="34" charset="0"/>
              <a:buNone/>
              <a:defRPr/>
            </a:pPr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it-IT" altLang="it-IT" sz="4500" b="1" dirty="0">
                <a:latin typeface="Arial" panose="020B0604020202020204" pitchFamily="34" charset="0"/>
                <a:cs typeface="Arial" panose="020B0604020202020204" pitchFamily="34" charset="0"/>
              </a:rPr>
              <a:t>chi ha stabilito l’ordine e le leggi della natura? 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endParaRPr lang="it-IT" altLang="it-IT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70000"/>
              </a:lnSpc>
              <a:buFont typeface="Arial" panose="020B0604020202020204" pitchFamily="34" charset="0"/>
              <a:buNone/>
              <a:defRPr/>
            </a:pPr>
            <a:r>
              <a:rPr lang="it-IT" altLang="it-IT" sz="3800" dirty="0">
                <a:latin typeface="Arial" panose="020B0604020202020204" pitchFamily="34" charset="0"/>
                <a:cs typeface="Arial" panose="020B0604020202020204" pitchFamily="34" charset="0"/>
              </a:rPr>
              <a:t>Tanti fenomeni del tutto casuali, messi insieme, formano il </a:t>
            </a:r>
            <a:r>
              <a:rPr lang="it-IT" altLang="it-IT" sz="3800" b="1" dirty="0">
                <a:latin typeface="Arial" panose="020B0604020202020204" pitchFamily="34" charset="0"/>
                <a:cs typeface="Arial" panose="020B0604020202020204" pitchFamily="34" charset="0"/>
              </a:rPr>
              <a:t>caos,</a:t>
            </a:r>
            <a:r>
              <a:rPr lang="it-IT" altLang="it-IT" sz="3800" dirty="0">
                <a:latin typeface="Arial" panose="020B0604020202020204" pitchFamily="34" charset="0"/>
                <a:cs typeface="Arial" panose="020B0604020202020204" pitchFamily="34" charset="0"/>
              </a:rPr>
              <a:t> il disordine, </a:t>
            </a:r>
          </a:p>
          <a:p>
            <a:pPr algn="ctr" eaLnBrk="1" hangingPunct="1">
              <a:lnSpc>
                <a:spcPct val="170000"/>
              </a:lnSpc>
              <a:buFont typeface="Arial" panose="020B0604020202020204" pitchFamily="34" charset="0"/>
              <a:buNone/>
              <a:defRPr/>
            </a:pPr>
            <a:r>
              <a:rPr lang="it-IT" altLang="it-IT" sz="3800" dirty="0">
                <a:latin typeface="Arial" panose="020B0604020202020204" pitchFamily="34" charset="0"/>
                <a:cs typeface="Arial" panose="020B0604020202020204" pitchFamily="34" charset="0"/>
              </a:rPr>
              <a:t>ma mai l’ordine! </a:t>
            </a:r>
          </a:p>
          <a:p>
            <a:pPr algn="ctr">
              <a:lnSpc>
                <a:spcPct val="150000"/>
              </a:lnSpc>
              <a:buNone/>
              <a:defRPr/>
            </a:pPr>
            <a:endParaRPr lang="it-IT" altLang="it-IT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70000"/>
              </a:lnSpc>
              <a:buNone/>
              <a:defRPr/>
            </a:pPr>
            <a:r>
              <a:rPr lang="it-IT" altLang="it-IT" sz="2900" dirty="0">
                <a:latin typeface="Arial" panose="020B0604020202020204" pitchFamily="34" charset="0"/>
                <a:cs typeface="Arial" panose="020B0604020202020204" pitchFamily="34" charset="0"/>
              </a:rPr>
              <a:t>L’ordine sottintende NON il caso o la fatalità, ma un </a:t>
            </a:r>
            <a:r>
              <a:rPr lang="it-IT" altLang="it-IT" sz="2900" b="1" dirty="0">
                <a:latin typeface="Arial" panose="020B0604020202020204" pitchFamily="34" charset="0"/>
                <a:cs typeface="Arial" panose="020B0604020202020204" pitchFamily="34" charset="0"/>
              </a:rPr>
              <a:t>Principio Ordinante </a:t>
            </a:r>
            <a:r>
              <a:rPr lang="it-IT" altLang="it-IT" sz="2900" dirty="0">
                <a:latin typeface="Arial" panose="020B0604020202020204" pitchFamily="34" charset="0"/>
                <a:cs typeface="Arial" panose="020B0604020202020204" pitchFamily="34" charset="0"/>
              </a:rPr>
              <a:t>che mette tutto bene in ordine.</a:t>
            </a:r>
          </a:p>
          <a:p>
            <a:pPr algn="ctr"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endParaRPr lang="it-IT" altLang="it-IT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it-IT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Le leggi sottintendono un legislatore che le stabiliscono ben in ordine.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207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78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78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78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78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078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078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078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078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078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0787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0787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787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91" y="-9000"/>
            <a:ext cx="12213382" cy="6876000"/>
          </a:xfrm>
          <a:prstGeom prst="rect">
            <a:avLst/>
          </a:prstGeom>
        </p:spPr>
      </p:pic>
      <p:sp>
        <p:nvSpPr>
          <p:cNvPr id="8" name="Line 3"/>
          <p:cNvSpPr>
            <a:spLocks noChangeShapeType="1"/>
          </p:cNvSpPr>
          <p:nvPr/>
        </p:nvSpPr>
        <p:spPr bwMode="auto">
          <a:xfrm>
            <a:off x="623392" y="3439615"/>
            <a:ext cx="8713712" cy="72070"/>
          </a:xfrm>
          <a:prstGeom prst="line">
            <a:avLst/>
          </a:prstGeom>
          <a:noFill/>
          <a:ln w="1524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1537093" y="980728"/>
            <a:ext cx="9117815" cy="120032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0" indent="0" algn="ctr" eaLnBrk="1" hangingPunct="1">
              <a:lnSpc>
                <a:spcPct val="150000"/>
              </a:lnSpc>
              <a:buNone/>
              <a:defRPr/>
            </a:pPr>
            <a:r>
              <a:rPr lang="it-IT" altLang="it-I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Nell’Universo, tutto si muove in avanti, tutto è in evoluzione, </a:t>
            </a:r>
          </a:p>
          <a:p>
            <a:pPr marL="0" indent="0" algn="ctr" eaLnBrk="1" hangingPunct="1">
              <a:lnSpc>
                <a:spcPct val="150000"/>
              </a:lnSpc>
              <a:buNone/>
              <a:defRPr/>
            </a:pPr>
            <a:r>
              <a:rPr lang="it-IT" altLang="it-I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verso dove?</a:t>
            </a:r>
          </a:p>
        </p:txBody>
      </p:sp>
      <p:sp>
        <p:nvSpPr>
          <p:cNvPr id="4" name="Rettangolo 3"/>
          <p:cNvSpPr/>
          <p:nvPr/>
        </p:nvSpPr>
        <p:spPr>
          <a:xfrm rot="10800000" flipV="1">
            <a:off x="9987292" y="2690820"/>
            <a:ext cx="15652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it-IT" altLang="it-IT" sz="9600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29046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7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65000">
              <a:srgbClr val="FF7C80"/>
            </a:gs>
            <a:gs pos="0">
              <a:srgbClr val="002060"/>
            </a:gs>
            <a:gs pos="100000">
              <a:srgbClr val="FF99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71464" y="656692"/>
            <a:ext cx="9649072" cy="5544616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 eaLnBrk="1" hangingPunct="1">
              <a:lnSpc>
                <a:spcPct val="150000"/>
              </a:lnSpc>
              <a:defRPr/>
            </a:pPr>
            <a:br>
              <a:rPr lang="it-IT" alt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it-IT" alt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it-IT" alt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it-IT" altLang="it-IT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it-IT" altLang="it-IT" sz="2200" dirty="0"/>
          </a:p>
        </p:txBody>
      </p:sp>
      <p:sp>
        <p:nvSpPr>
          <p:cNvPr id="2" name="AutoShape 3">
            <a:extLst>
              <a:ext uri="{FF2B5EF4-FFF2-40B4-BE49-F238E27FC236}">
                <a16:creationId xmlns:a16="http://schemas.microsoft.com/office/drawing/2014/main" id="{355785CB-122A-AF87-B27F-1143ABC1F8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7567" y="2060575"/>
            <a:ext cx="2556867" cy="1368425"/>
          </a:xfrm>
          <a:prstGeom prst="irregularSeal2">
            <a:avLst/>
          </a:prstGeom>
          <a:solidFill>
            <a:schemeClr val="accent1"/>
          </a:solidFill>
          <a:ln w="57150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30000"/>
              </a:spcBef>
              <a:buClrTx/>
              <a:buFontTx/>
              <a:buNone/>
            </a:pPr>
            <a:r>
              <a:rPr lang="it-IT" altLang="it-IT" sz="2400" b="1" dirty="0"/>
              <a:t>Ignoto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354FB56-65FF-03CC-CEB9-6A14ADEF1BBF}"/>
              </a:ext>
            </a:extLst>
          </p:cNvPr>
          <p:cNvSpPr txBox="1"/>
          <p:nvPr/>
        </p:nvSpPr>
        <p:spPr>
          <a:xfrm>
            <a:off x="1595500" y="3905048"/>
            <a:ext cx="9001000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altLang="it-IT" sz="2200" dirty="0">
                <a:latin typeface="Arial" panose="020B0604020202020204" pitchFamily="34" charset="0"/>
                <a:cs typeface="Arial" panose="020B0604020202020204" pitchFamily="34" charset="0"/>
              </a:rPr>
              <a:t>L’ignoto crea angoscia, terrore, paura!</a:t>
            </a:r>
            <a:br>
              <a:rPr lang="it-IT" altLang="it-IT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2200" dirty="0">
                <a:latin typeface="Arial" panose="020B0604020202020204" pitchFamily="34" charset="0"/>
                <a:cs typeface="Arial" panose="020B0604020202020204" pitchFamily="34" charset="0"/>
              </a:rPr>
              <a:t>Si ha paura di quello che </a:t>
            </a:r>
            <a:r>
              <a:rPr lang="it-IT" alt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non</a:t>
            </a:r>
            <a:r>
              <a:rPr lang="it-IT" altLang="it-IT" sz="2200" dirty="0">
                <a:latin typeface="Arial" panose="020B0604020202020204" pitchFamily="34" charset="0"/>
                <a:cs typeface="Arial" panose="020B0604020202020204" pitchFamily="34" charset="0"/>
              </a:rPr>
              <a:t> si conosce, non di quello che si conosce.</a:t>
            </a:r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8230113-2C98-2004-0258-917D94D8AB48}"/>
              </a:ext>
            </a:extLst>
          </p:cNvPr>
          <p:cNvSpPr txBox="1"/>
          <p:nvPr/>
        </p:nvSpPr>
        <p:spPr>
          <a:xfrm>
            <a:off x="4295800" y="1013554"/>
            <a:ext cx="36004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alt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L’IGNOTO</a:t>
            </a:r>
            <a:endParaRPr lang="it-IT" sz="4800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46A211C-9F9B-33F1-33E2-D9B46B3BC4D5}"/>
              </a:ext>
            </a:extLst>
          </p:cNvPr>
          <p:cNvSpPr txBox="1"/>
          <p:nvPr/>
        </p:nvSpPr>
        <p:spPr>
          <a:xfrm>
            <a:off x="3047048" y="5258664"/>
            <a:ext cx="60979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L’ignoto per eccellenza è la </a:t>
            </a:r>
            <a:r>
              <a:rPr lang="it-IT" alt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MORTE</a:t>
            </a: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16534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750"/>
                                        <p:tgtEl>
                                          <p:spTgt spid="249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9858" grpId="0" animBg="1"/>
      <p:bldP spid="2" grpId="0" animBg="1"/>
      <p:bldP spid="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4000">
              <a:srgbClr val="002060"/>
            </a:gs>
            <a:gs pos="100000">
              <a:schemeClr val="bg1"/>
            </a:gs>
            <a:gs pos="100000">
              <a:schemeClr val="accent5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3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731404" y="476672"/>
            <a:ext cx="10729192" cy="4498975"/>
          </a:xfrm>
        </p:spPr>
        <p:txBody>
          <a:bodyPr>
            <a:normAutofit/>
          </a:bodyPr>
          <a:lstStyle/>
          <a:p>
            <a:pPr marL="0" indent="0" algn="ctr" eaLnBrk="1" hangingPunct="1">
              <a:lnSpc>
                <a:spcPct val="150000"/>
              </a:lnSpc>
              <a:buNone/>
              <a:defRPr/>
            </a:pPr>
            <a:r>
              <a:rPr lang="it-IT" alt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esiste l’evoluzione, il movimento, tutto va in avanti… </a:t>
            </a:r>
          </a:p>
          <a:p>
            <a:pPr marL="0" indent="0" algn="ctr" eaLnBrk="1" hangingPunct="1">
              <a:lnSpc>
                <a:spcPct val="150000"/>
              </a:lnSpc>
              <a:buNone/>
              <a:defRPr/>
            </a:pPr>
            <a:r>
              <a:rPr lang="it-IT" alt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 muove in avanti il tutto?</a:t>
            </a:r>
          </a:p>
          <a:p>
            <a:pPr eaLnBrk="1" hangingPunct="1">
              <a:defRPr/>
            </a:pPr>
            <a:endParaRPr lang="it-IT" altLang="it-IT" dirty="0"/>
          </a:p>
          <a:p>
            <a:pPr marL="0" indent="0" eaLnBrk="1" hangingPunct="1">
              <a:buNone/>
              <a:defRPr/>
            </a:pPr>
            <a:endParaRPr lang="it-IT" altLang="it-IT" dirty="0"/>
          </a:p>
          <a:p>
            <a:pPr marL="0" indent="0" algn="ctr" eaLnBrk="1" hangingPunct="1">
              <a:lnSpc>
                <a:spcPct val="150000"/>
              </a:lnSpc>
              <a:buNone/>
              <a:defRPr/>
            </a:pPr>
            <a:r>
              <a:rPr lang="it-IT" alt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 si può muovere da solo, è sempre necessario un “principio” che spinga, un “motore” che scelga </a:t>
            </a:r>
            <a:r>
              <a:rPr lang="it-IT" altLang="it-IT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liberamente</a:t>
            </a:r>
            <a:r>
              <a:rPr lang="it-IT" alt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muovere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egnaposto contenuto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219" y="-27000"/>
            <a:ext cx="12296439" cy="6912000"/>
          </a:xfrm>
        </p:spPr>
      </p:pic>
      <p:sp>
        <p:nvSpPr>
          <p:cNvPr id="4" name="Rettangolo 3"/>
          <p:cNvSpPr/>
          <p:nvPr/>
        </p:nvSpPr>
        <p:spPr>
          <a:xfrm>
            <a:off x="3048000" y="188640"/>
            <a:ext cx="6096000" cy="163916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6000" b="1" dirty="0"/>
              <a:t>La Creazione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endParaRPr lang="it-IT" altLang="it-IT" sz="800" b="1" dirty="0"/>
          </a:p>
        </p:txBody>
      </p:sp>
      <p:sp>
        <p:nvSpPr>
          <p:cNvPr id="5" name="Rettangolo 4"/>
          <p:cNvSpPr/>
          <p:nvPr/>
        </p:nvSpPr>
        <p:spPr>
          <a:xfrm>
            <a:off x="479376" y="2780928"/>
            <a:ext cx="11233248" cy="221599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2800" dirty="0"/>
              <a:t>Oggi la Scienza ritiene che la Creazione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2800" dirty="0"/>
              <a:t>si è sviluppata mediante un’evoluzione da organismi più semplici,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2800" dirty="0"/>
              <a:t>a quelli molto più complessi.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endParaRPr lang="it-IT" altLang="it-IT" sz="800" dirty="0"/>
          </a:p>
        </p:txBody>
      </p:sp>
      <p:sp>
        <p:nvSpPr>
          <p:cNvPr id="6" name="Rettangolo 5"/>
          <p:cNvSpPr/>
          <p:nvPr/>
        </p:nvSpPr>
        <p:spPr>
          <a:xfrm>
            <a:off x="4618673" y="5306042"/>
            <a:ext cx="2954655" cy="108516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3600" b="1" dirty="0"/>
              <a:t>E la  Bibbia?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endParaRPr lang="it-IT" altLang="it-IT" sz="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475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4000">
              <a:srgbClr val="002060"/>
            </a:gs>
            <a:gs pos="100000">
              <a:schemeClr val="bg1"/>
            </a:gs>
            <a:gs pos="100000">
              <a:schemeClr val="accent5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/>
          <a:lstStyle/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 cosa è emerso applicando l’esegesi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sugli antichi testi biblici?</a:t>
            </a:r>
          </a:p>
          <a:p>
            <a:pPr eaLnBrk="1" hangingPunct="1"/>
            <a:endParaRPr lang="it-IT" altLang="it-IT" dirty="0"/>
          </a:p>
        </p:txBody>
      </p:sp>
    </p:spTree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4000">
              <a:srgbClr val="002060"/>
            </a:gs>
            <a:gs pos="100000">
              <a:schemeClr val="bg1"/>
            </a:gs>
            <a:gs pos="100000">
              <a:schemeClr val="accent5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1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1524000" y="0"/>
            <a:ext cx="9144000" cy="6858000"/>
          </a:xfrm>
          <a:solidFill>
            <a:srgbClr val="000000"/>
          </a:solidFill>
        </p:spPr>
        <p:txBody>
          <a:bodyPr/>
          <a:lstStyle/>
          <a:p>
            <a:pPr eaLnBrk="1" hangingPunct="1">
              <a:defRPr/>
            </a:pPr>
            <a:endParaRPr lang="it-IT" altLang="it-IT">
              <a:effectLst>
                <a:outerShdw blurRad="38100" dist="38100" dir="2700000" algn="tl">
                  <a:srgbClr val="5B5D6B"/>
                </a:outerShdw>
              </a:effectLst>
            </a:endParaRPr>
          </a:p>
        </p:txBody>
      </p:sp>
      <p:pic>
        <p:nvPicPr>
          <p:cNvPr id="76803" name="Picture 4" descr="SCANNER BIBBIA LDC GEN 1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5" y="46038"/>
            <a:ext cx="9075738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4000">
              <a:srgbClr val="002060"/>
            </a:gs>
            <a:gs pos="100000">
              <a:schemeClr val="bg1"/>
            </a:gs>
            <a:gs pos="100000">
              <a:schemeClr val="accent5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Rot="1" noChangeArrowheads="1"/>
          </p:cNvSpPr>
          <p:nvPr>
            <p:ph idx="1"/>
          </p:nvPr>
        </p:nvSpPr>
        <p:spPr>
          <a:xfrm>
            <a:off x="1524000" y="0"/>
            <a:ext cx="9144000" cy="6858000"/>
          </a:xfrm>
          <a:solidFill>
            <a:srgbClr val="000000"/>
          </a:solidFill>
        </p:spPr>
        <p:txBody>
          <a:bodyPr/>
          <a:lstStyle/>
          <a:p>
            <a:pPr eaLnBrk="1" hangingPunct="1">
              <a:defRPr/>
            </a:pPr>
            <a:endParaRPr lang="it-IT" altLang="it-IT">
              <a:effectLst>
                <a:outerShdw blurRad="38100" dist="38100" dir="2700000" algn="tl">
                  <a:srgbClr val="5B5D6B"/>
                </a:outerShdw>
              </a:effectLst>
            </a:endParaRPr>
          </a:p>
        </p:txBody>
      </p:sp>
      <p:pic>
        <p:nvPicPr>
          <p:cNvPr id="77827" name="Picture 4" descr="SCANNER BIBBIA LDC GEN 2-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476" y="44451"/>
            <a:ext cx="8918575" cy="683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4000">
              <a:srgbClr val="002060"/>
            </a:gs>
            <a:gs pos="100000">
              <a:schemeClr val="bg1"/>
            </a:gs>
            <a:gs pos="100000">
              <a:schemeClr val="accent5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/>
          <a:lstStyle/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PowerPoint segue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quello dedicato alla esegesi 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dei Primi tre capitoli della Genesi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it-IT" altLang="it-IT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Vedi Antico Testamento</a:t>
            </a:r>
          </a:p>
          <a:p>
            <a:pPr eaLnBrk="1" hangingPunct="1"/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72515380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0899A1B1-5518-727C-5650-00BC41AFFCD5}"/>
              </a:ext>
            </a:extLst>
          </p:cNvPr>
          <p:cNvSpPr txBox="1"/>
          <p:nvPr/>
        </p:nvSpPr>
        <p:spPr>
          <a:xfrm>
            <a:off x="1943232" y="1052736"/>
            <a:ext cx="83055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altLang="it-IT" sz="3000" dirty="0">
                <a:cs typeface="Arial" panose="020B0604020202020204" pitchFamily="34" charset="0"/>
              </a:rPr>
              <a:t>Tuttavia l’umanità è </a:t>
            </a:r>
            <a:r>
              <a:rPr lang="it-IT" altLang="it-IT" sz="3600" b="1" dirty="0">
                <a:cs typeface="Arial" panose="020B0604020202020204" pitchFamily="34" charset="0"/>
              </a:rPr>
              <a:t>attratta dall’ignoto</a:t>
            </a:r>
            <a:endParaRPr lang="it-IT" sz="30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1A6C015-B045-A865-7FE7-BF12DE8A2FD4}"/>
              </a:ext>
            </a:extLst>
          </p:cNvPr>
          <p:cNvSpPr txBox="1"/>
          <p:nvPr/>
        </p:nvSpPr>
        <p:spPr>
          <a:xfrm>
            <a:off x="2453919" y="1734343"/>
            <a:ext cx="7284163" cy="699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altLang="it-IT" sz="3000" dirty="0">
                <a:cs typeface="Arial" panose="020B0604020202020204" pitchFamily="34" charset="0"/>
              </a:rPr>
              <a:t>lo vuole conoscere, lo incuriosisce.</a:t>
            </a:r>
            <a:endParaRPr lang="it-IT" sz="300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9DB5C3A-0C91-ADFF-4972-C7B2ACEAEBB9}"/>
              </a:ext>
            </a:extLst>
          </p:cNvPr>
          <p:cNvSpPr txBox="1"/>
          <p:nvPr/>
        </p:nvSpPr>
        <p:spPr>
          <a:xfrm>
            <a:off x="767408" y="2875002"/>
            <a:ext cx="1065718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altLang="it-IT" sz="3000" dirty="0">
                <a:cs typeface="Arial" panose="020B0604020202020204" pitchFamily="34" charset="0"/>
              </a:rPr>
              <a:t>La </a:t>
            </a:r>
            <a:r>
              <a:rPr lang="it-IT" altLang="it-IT" sz="3000" b="1" dirty="0">
                <a:cs typeface="Arial" panose="020B0604020202020204" pitchFamily="34" charset="0"/>
              </a:rPr>
              <a:t>curiosità </a:t>
            </a:r>
            <a:r>
              <a:rPr lang="it-IT" altLang="it-IT" sz="3000" dirty="0">
                <a:cs typeface="Arial" panose="020B0604020202020204" pitchFamily="34" charset="0"/>
              </a:rPr>
              <a:t>crea le </a:t>
            </a:r>
            <a:r>
              <a:rPr lang="it-IT" altLang="it-IT" sz="3000" b="1" dirty="0">
                <a:cs typeface="Arial" panose="020B0604020202020204" pitchFamily="34" charset="0"/>
              </a:rPr>
              <a:t>domande</a:t>
            </a:r>
            <a:r>
              <a:rPr lang="it-IT" altLang="it-IT" sz="3000" dirty="0">
                <a:cs typeface="Arial" panose="020B0604020202020204" pitchFamily="34" charset="0"/>
              </a:rPr>
              <a:t> che desiderano delle </a:t>
            </a:r>
            <a:r>
              <a:rPr lang="it-IT" altLang="it-IT" sz="3000" b="1" dirty="0">
                <a:cs typeface="Arial" panose="020B0604020202020204" pitchFamily="34" charset="0"/>
              </a:rPr>
              <a:t>risposte</a:t>
            </a:r>
            <a:r>
              <a:rPr lang="it-IT" altLang="it-IT" sz="3000" dirty="0">
                <a:cs typeface="Arial" panose="020B0604020202020204" pitchFamily="34" charset="0"/>
              </a:rPr>
              <a:t>! </a:t>
            </a:r>
            <a:endParaRPr lang="it-IT" sz="3000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BB816B3-B443-91AD-644C-FB152201D2D6}"/>
              </a:ext>
            </a:extLst>
          </p:cNvPr>
          <p:cNvSpPr txBox="1"/>
          <p:nvPr/>
        </p:nvSpPr>
        <p:spPr>
          <a:xfrm>
            <a:off x="551384" y="4081041"/>
            <a:ext cx="11089232" cy="14550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Le risposte creano una nuova </a:t>
            </a:r>
            <a:r>
              <a:rPr lang="it-IT" alt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meraviglia</a:t>
            </a: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, la quale stimola a nuove curiosità, </a:t>
            </a:r>
            <a:b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a sua volta a nuove domande e a nuove risposte, fino all’infinito…</a:t>
            </a:r>
            <a:endParaRPr lang="it-IT" dirty="0"/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AB19A60B-A312-8683-E65E-FEE557DA07A4}"/>
              </a:ext>
            </a:extLst>
          </p:cNvPr>
          <p:cNvCxnSpPr>
            <a:cxnSpLocks/>
          </p:cNvCxnSpPr>
          <p:nvPr/>
        </p:nvCxnSpPr>
        <p:spPr>
          <a:xfrm>
            <a:off x="5807968" y="1699067"/>
            <a:ext cx="4002122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0A47EFC0-AB56-77AB-E3ED-19F24B6122CD}"/>
              </a:ext>
            </a:extLst>
          </p:cNvPr>
          <p:cNvCxnSpPr>
            <a:cxnSpLocks/>
          </p:cNvCxnSpPr>
          <p:nvPr/>
        </p:nvCxnSpPr>
        <p:spPr>
          <a:xfrm flipV="1">
            <a:off x="1415480" y="3429000"/>
            <a:ext cx="4536504" cy="893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2D547C92-C170-F831-CD4F-77D93FA862D2}"/>
              </a:ext>
            </a:extLst>
          </p:cNvPr>
          <p:cNvCxnSpPr>
            <a:cxnSpLocks/>
          </p:cNvCxnSpPr>
          <p:nvPr/>
        </p:nvCxnSpPr>
        <p:spPr>
          <a:xfrm>
            <a:off x="6168008" y="3429000"/>
            <a:ext cx="5112568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0187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2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3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60000">
              <a:srgbClr val="002060"/>
            </a:gs>
            <a:gs pos="0">
              <a:schemeClr val="accent5">
                <a:lumMod val="75000"/>
              </a:schemeClr>
            </a:gs>
            <a:gs pos="100000">
              <a:srgbClr val="FF9900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2"/>
          <p:cNvSpPr>
            <a:spLocks noChangeArrowheads="1"/>
          </p:cNvSpPr>
          <p:nvPr/>
        </p:nvSpPr>
        <p:spPr bwMode="auto">
          <a:xfrm>
            <a:off x="6749876" y="2635251"/>
            <a:ext cx="1657350" cy="832586"/>
          </a:xfrm>
          <a:prstGeom prst="rect">
            <a:avLst/>
          </a:prstGeom>
          <a:solidFill>
            <a:schemeClr val="bg1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400" dirty="0"/>
              <a:t>Meraviglia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400" dirty="0"/>
              <a:t>curiosità</a:t>
            </a:r>
          </a:p>
        </p:txBody>
      </p:sp>
      <p:sp>
        <p:nvSpPr>
          <p:cNvPr id="31747" name="AutoShape 3"/>
          <p:cNvSpPr>
            <a:spLocks noChangeArrowheads="1"/>
          </p:cNvSpPr>
          <p:nvPr/>
        </p:nvSpPr>
        <p:spPr bwMode="auto">
          <a:xfrm>
            <a:off x="5267325" y="2744788"/>
            <a:ext cx="1657350" cy="1368425"/>
          </a:xfrm>
          <a:prstGeom prst="irregularSeal2">
            <a:avLst/>
          </a:prstGeom>
          <a:solidFill>
            <a:schemeClr val="accent1"/>
          </a:solidFill>
          <a:ln w="57150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30000"/>
              </a:spcBef>
              <a:buClrTx/>
              <a:buFontTx/>
              <a:buNone/>
            </a:pPr>
            <a:r>
              <a:rPr lang="it-IT" altLang="it-IT" sz="2400" b="1" dirty="0"/>
              <a:t>Ignoto</a:t>
            </a:r>
          </a:p>
        </p:txBody>
      </p:sp>
      <p:sp>
        <p:nvSpPr>
          <p:cNvPr id="312324" name="Rectangle 4"/>
          <p:cNvSpPr>
            <a:spLocks noChangeArrowheads="1"/>
          </p:cNvSpPr>
          <p:nvPr/>
        </p:nvSpPr>
        <p:spPr bwMode="auto">
          <a:xfrm>
            <a:off x="4008438" y="1916114"/>
            <a:ext cx="1521570" cy="461665"/>
          </a:xfrm>
          <a:prstGeom prst="rect">
            <a:avLst/>
          </a:prstGeom>
          <a:solidFill>
            <a:srgbClr val="CCFFFF"/>
          </a:solidFill>
          <a:ln w="38100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400">
                <a:solidFill>
                  <a:srgbClr val="000099"/>
                </a:solidFill>
              </a:rPr>
              <a:t>Domande</a:t>
            </a:r>
          </a:p>
        </p:txBody>
      </p:sp>
      <p:sp>
        <p:nvSpPr>
          <p:cNvPr id="312325" name="Rectangle 5"/>
          <p:cNvSpPr>
            <a:spLocks noChangeArrowheads="1"/>
          </p:cNvSpPr>
          <p:nvPr/>
        </p:nvSpPr>
        <p:spPr bwMode="auto">
          <a:xfrm>
            <a:off x="4778748" y="4349711"/>
            <a:ext cx="1383712" cy="461665"/>
          </a:xfrm>
          <a:prstGeom prst="rect">
            <a:avLst/>
          </a:prstGeom>
          <a:solidFill>
            <a:srgbClr val="FFFF99"/>
          </a:solidFill>
          <a:ln w="38100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ClrTx/>
              <a:buFontTx/>
              <a:buNone/>
            </a:pPr>
            <a:r>
              <a:rPr lang="it-IT" altLang="it-IT" sz="2400">
                <a:solidFill>
                  <a:srgbClr val="420000"/>
                </a:solidFill>
              </a:rPr>
              <a:t>Risposte</a:t>
            </a:r>
          </a:p>
        </p:txBody>
      </p:sp>
      <p:sp>
        <p:nvSpPr>
          <p:cNvPr id="312326" name="Line 6"/>
          <p:cNvSpPr>
            <a:spLocks noChangeShapeType="1"/>
          </p:cNvSpPr>
          <p:nvPr/>
        </p:nvSpPr>
        <p:spPr bwMode="auto">
          <a:xfrm flipH="1" flipV="1">
            <a:off x="5735639" y="2205038"/>
            <a:ext cx="1081087" cy="360362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12327" name="Line 7"/>
          <p:cNvSpPr>
            <a:spLocks noChangeShapeType="1"/>
          </p:cNvSpPr>
          <p:nvPr/>
        </p:nvSpPr>
        <p:spPr bwMode="auto">
          <a:xfrm>
            <a:off x="4181687" y="2476949"/>
            <a:ext cx="669178" cy="1804903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12328" name="Rectangle 8"/>
          <p:cNvSpPr>
            <a:spLocks noChangeArrowheads="1"/>
          </p:cNvSpPr>
          <p:nvPr/>
        </p:nvSpPr>
        <p:spPr bwMode="auto">
          <a:xfrm>
            <a:off x="8823686" y="2135076"/>
            <a:ext cx="2710530" cy="830997"/>
          </a:xfrm>
          <a:prstGeom prst="rect">
            <a:avLst/>
          </a:prstGeom>
          <a:solidFill>
            <a:schemeClr val="bg1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400" dirty="0"/>
              <a:t>Nuova Meraviglia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400" dirty="0"/>
              <a:t>nuova curiosità</a:t>
            </a:r>
          </a:p>
        </p:txBody>
      </p:sp>
      <p:sp>
        <p:nvSpPr>
          <p:cNvPr id="312329" name="Rectangle 9"/>
          <p:cNvSpPr>
            <a:spLocks noChangeArrowheads="1"/>
          </p:cNvSpPr>
          <p:nvPr/>
        </p:nvSpPr>
        <p:spPr bwMode="auto">
          <a:xfrm>
            <a:off x="1987360" y="1000456"/>
            <a:ext cx="2446504" cy="461665"/>
          </a:xfrm>
          <a:prstGeom prst="rect">
            <a:avLst/>
          </a:prstGeom>
          <a:solidFill>
            <a:srgbClr val="CCFFFF"/>
          </a:solidFill>
          <a:ln w="38100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400" dirty="0">
                <a:solidFill>
                  <a:srgbClr val="000099"/>
                </a:solidFill>
              </a:rPr>
              <a:t>Nuove domande</a:t>
            </a:r>
          </a:p>
        </p:txBody>
      </p:sp>
      <p:sp>
        <p:nvSpPr>
          <p:cNvPr id="312330" name="Rectangle 10"/>
          <p:cNvSpPr>
            <a:spLocks noChangeArrowheads="1"/>
          </p:cNvSpPr>
          <p:nvPr/>
        </p:nvSpPr>
        <p:spPr bwMode="auto">
          <a:xfrm>
            <a:off x="4295775" y="5229226"/>
            <a:ext cx="2239716" cy="461665"/>
          </a:xfrm>
          <a:prstGeom prst="rect">
            <a:avLst/>
          </a:prstGeom>
          <a:solidFill>
            <a:srgbClr val="FFFF99"/>
          </a:solidFill>
          <a:ln w="38100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ClrTx/>
              <a:buFontTx/>
              <a:buNone/>
            </a:pPr>
            <a:r>
              <a:rPr lang="it-IT" altLang="it-IT" sz="2400" dirty="0">
                <a:solidFill>
                  <a:srgbClr val="420000"/>
                </a:solidFill>
              </a:rPr>
              <a:t>Nuove risposte</a:t>
            </a:r>
          </a:p>
        </p:txBody>
      </p:sp>
      <p:sp>
        <p:nvSpPr>
          <p:cNvPr id="312331" name="Line 11"/>
          <p:cNvSpPr>
            <a:spLocks noChangeShapeType="1"/>
          </p:cNvSpPr>
          <p:nvPr/>
        </p:nvSpPr>
        <p:spPr bwMode="auto">
          <a:xfrm flipH="1" flipV="1">
            <a:off x="4511673" y="1268413"/>
            <a:ext cx="4498135" cy="684212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12332" name="Line 12"/>
          <p:cNvSpPr>
            <a:spLocks noChangeShapeType="1"/>
          </p:cNvSpPr>
          <p:nvPr/>
        </p:nvSpPr>
        <p:spPr bwMode="auto">
          <a:xfrm>
            <a:off x="2493965" y="1628800"/>
            <a:ext cx="1657349" cy="3600426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12333" name="Line 13"/>
          <p:cNvSpPr>
            <a:spLocks noChangeShapeType="1"/>
          </p:cNvSpPr>
          <p:nvPr/>
        </p:nvSpPr>
        <p:spPr bwMode="auto">
          <a:xfrm flipV="1">
            <a:off x="6312024" y="3068637"/>
            <a:ext cx="3384376" cy="1633418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12334" name="Line 14"/>
          <p:cNvSpPr>
            <a:spLocks noChangeShapeType="1"/>
          </p:cNvSpPr>
          <p:nvPr/>
        </p:nvSpPr>
        <p:spPr bwMode="auto">
          <a:xfrm flipV="1">
            <a:off x="6575957" y="3834846"/>
            <a:ext cx="5250780" cy="1633418"/>
          </a:xfrm>
          <a:prstGeom prst="line">
            <a:avLst/>
          </a:prstGeom>
          <a:noFill/>
          <a:ln w="76200">
            <a:solidFill>
              <a:srgbClr val="FF33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1759" name="Rectangle 15"/>
          <p:cNvSpPr>
            <a:spLocks noChangeArrowheads="1"/>
          </p:cNvSpPr>
          <p:nvPr/>
        </p:nvSpPr>
        <p:spPr bwMode="auto">
          <a:xfrm>
            <a:off x="1703512" y="220869"/>
            <a:ext cx="878497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ClrTx/>
              <a:buFontTx/>
              <a:buNone/>
            </a:pPr>
            <a:r>
              <a:rPr lang="it-IT" altLang="it-IT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Concezione dell’evolversi </a:t>
            </a:r>
            <a:r>
              <a:rPr lang="it-IT" altLang="it-IT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della sapienza: modello a spirale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12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12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312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12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312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2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312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12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2000"/>
                                        <p:tgtEl>
                                          <p:spTgt spid="312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12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7" dur="2000"/>
                                        <p:tgtEl>
                                          <p:spTgt spid="312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12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2322" grpId="0" animBg="1"/>
      <p:bldP spid="312324" grpId="0" animBg="1"/>
      <p:bldP spid="312325" grpId="0" animBg="1"/>
      <p:bldP spid="312328" grpId="0" animBg="1"/>
      <p:bldP spid="312329" grpId="0" animBg="1"/>
      <p:bldP spid="312330" grpId="0" animBg="1"/>
      <p:bldP spid="312331" grpId="0" animBg="1"/>
      <p:bldP spid="312332" grpId="0" animBg="1"/>
      <p:bldP spid="312333" grpId="0" animBg="1"/>
      <p:bldP spid="3123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spirale, cerchio, arte, interno&#10;&#10;Descrizione generata automaticamente">
            <a:extLst>
              <a:ext uri="{FF2B5EF4-FFF2-40B4-BE49-F238E27FC236}">
                <a16:creationId xmlns:a16="http://schemas.microsoft.com/office/drawing/2014/main" id="{709ABF2D-C5E9-CBE1-DE3A-1086F2AAAA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6000" y="-2511000"/>
            <a:ext cx="11880000" cy="11880000"/>
          </a:xfrm>
          <a:prstGeom prst="rect">
            <a:avLst/>
          </a:prstGeom>
        </p:spPr>
      </p:pic>
      <p:pic>
        <p:nvPicPr>
          <p:cNvPr id="4" name="Immagine 3" descr="Immagine che contiene viola, violetto, vortice, Lilac&#10;&#10;Descrizione generata automaticamente">
            <a:extLst>
              <a:ext uri="{FF2B5EF4-FFF2-40B4-BE49-F238E27FC236}">
                <a16:creationId xmlns:a16="http://schemas.microsoft.com/office/drawing/2014/main" id="{67A77ECA-01A7-6824-D4D8-20A3090525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0" y="-2583000"/>
            <a:ext cx="12024000" cy="12024000"/>
          </a:xfrm>
          <a:prstGeom prst="rect">
            <a:avLst/>
          </a:prstGeom>
        </p:spPr>
      </p:pic>
      <p:pic>
        <p:nvPicPr>
          <p:cNvPr id="5" name="Immagine 4" descr="Immagine che contiene cerchio, vortice, spazio, Universo&#10;&#10;Descrizione generata automaticamente">
            <a:extLst>
              <a:ext uri="{FF2B5EF4-FFF2-40B4-BE49-F238E27FC236}">
                <a16:creationId xmlns:a16="http://schemas.microsoft.com/office/drawing/2014/main" id="{3904C8E3-C42B-F24B-7F5C-84AD3F0D4D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00" y="-2529000"/>
            <a:ext cx="11916000" cy="11916000"/>
          </a:xfrm>
          <a:prstGeom prst="rect">
            <a:avLst/>
          </a:prstGeom>
        </p:spPr>
      </p:pic>
      <p:pic>
        <p:nvPicPr>
          <p:cNvPr id="12" name="Immagine 11" descr="Immagine che contiene Spazio esterno, Oggetto astronomico, spazio, vortice&#10;&#10;Descrizione generata automaticamente">
            <a:extLst>
              <a:ext uri="{FF2B5EF4-FFF2-40B4-BE49-F238E27FC236}">
                <a16:creationId xmlns:a16="http://schemas.microsoft.com/office/drawing/2014/main" id="{100D3B51-75EB-A022-8DC2-9055193CE8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9" y="-9000"/>
            <a:ext cx="12198399" cy="6876000"/>
          </a:xfrm>
          <a:prstGeom prst="rect">
            <a:avLst/>
          </a:prstGeom>
        </p:spPr>
      </p:pic>
      <p:sp>
        <p:nvSpPr>
          <p:cNvPr id="13" name="Rectangle 4">
            <a:extLst>
              <a:ext uri="{FF2B5EF4-FFF2-40B4-BE49-F238E27FC236}">
                <a16:creationId xmlns:a16="http://schemas.microsoft.com/office/drawing/2014/main" id="{842971A9-660F-591C-56CE-8946D3D13D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9271" y="260350"/>
            <a:ext cx="701345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ClrTx/>
              <a:buFontTx/>
              <a:buNone/>
            </a:pPr>
            <a:r>
              <a:rPr lang="it-IT" altLang="it-IT" b="1" dirty="0">
                <a:solidFill>
                  <a:schemeClr val="bg1"/>
                </a:solidFill>
              </a:rPr>
              <a:t>Evoluzione della sapienza a spirale</a:t>
            </a:r>
          </a:p>
        </p:txBody>
      </p:sp>
    </p:spTree>
    <p:extLst>
      <p:ext uri="{BB962C8B-B14F-4D97-AF65-F5344CB8AC3E}">
        <p14:creationId xmlns:p14="http://schemas.microsoft.com/office/powerpoint/2010/main" val="175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0"/>
                            </p:stCondLst>
                            <p:childTnLst>
                              <p:par>
                                <p:cTn id="21" presetID="6" presetClass="emph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22" dur="5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theme1.xml><?xml version="1.0" encoding="utf-8"?>
<a:theme xmlns:a="http://schemas.openxmlformats.org/drawingml/2006/main" name="Struttura predefinita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Vetta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ndulazion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Eco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Bussola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Scogliera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Punti digitali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Raggio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Curtain Call</Template>
  <TotalTime>2267</TotalTime>
  <Words>2492</Words>
  <Application>Microsoft Office PowerPoint</Application>
  <PresentationFormat>Widescreen</PresentationFormat>
  <Paragraphs>446</Paragraphs>
  <Slides>65</Slides>
  <Notes>27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8</vt:i4>
      </vt:variant>
      <vt:variant>
        <vt:lpstr>Titoli diapositive</vt:lpstr>
      </vt:variant>
      <vt:variant>
        <vt:i4>65</vt:i4>
      </vt:variant>
    </vt:vector>
  </HeadingPairs>
  <TitlesOfParts>
    <vt:vector size="80" baseType="lpstr">
      <vt:lpstr>Arial</vt:lpstr>
      <vt:lpstr>Calibri</vt:lpstr>
      <vt:lpstr>Calibri Light</vt:lpstr>
      <vt:lpstr>Comic Sans MS</vt:lpstr>
      <vt:lpstr>Open Sans</vt:lpstr>
      <vt:lpstr>Ubuntu</vt:lpstr>
      <vt:lpstr>Wingdings</vt:lpstr>
      <vt:lpstr>Struttura predefinita</vt:lpstr>
      <vt:lpstr>Vetta</vt:lpstr>
      <vt:lpstr>Ondulazione</vt:lpstr>
      <vt:lpstr>Eco</vt:lpstr>
      <vt:lpstr>Bussola</vt:lpstr>
      <vt:lpstr>Scogliera</vt:lpstr>
      <vt:lpstr>Punti digitali</vt:lpstr>
      <vt:lpstr>Raggio</vt:lpstr>
      <vt:lpstr>Scienza e fede: dai problemi al mito </vt:lpstr>
      <vt:lpstr>Presentazione standard di PowerPoint</vt:lpstr>
      <vt:lpstr>Presentazione standard di PowerPoint</vt:lpstr>
      <vt:lpstr>Presentazione standard di PowerPoint</vt:lpstr>
      <vt:lpstr>Scenetta n.1 Alla scoperta dell’ignoto  scenetta in cui un indigeno scopre per la prima volta qualcosa,  cosa e come succede? </vt:lpstr>
      <vt:lpstr>  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Dal buio totale emerge… </vt:lpstr>
      <vt:lpstr>La vera Sapienza è la «Dotta ignoranza»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UTENTE</dc:creator>
  <cp:lastModifiedBy>Claudio Gobbetti</cp:lastModifiedBy>
  <cp:revision>121</cp:revision>
  <dcterms:created xsi:type="dcterms:W3CDTF">2006-02-16T19:36:50Z</dcterms:created>
  <dcterms:modified xsi:type="dcterms:W3CDTF">2023-10-29T00:56:39Z</dcterms:modified>
</cp:coreProperties>
</file>